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7" r:id="rId2"/>
    <p:sldId id="258"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306" r:id="rId36"/>
    <p:sldId id="307" r:id="rId37"/>
    <p:sldId id="298" r:id="rId38"/>
    <p:sldId id="259" r:id="rId39"/>
    <p:sldId id="299" r:id="rId40"/>
    <p:sldId id="300" r:id="rId41"/>
    <p:sldId id="301" r:id="rId42"/>
    <p:sldId id="302" r:id="rId43"/>
    <p:sldId id="303" r:id="rId44"/>
    <p:sldId id="304" r:id="rId45"/>
    <p:sldId id="305" r:id="rId46"/>
    <p:sldId id="308" r:id="rId47"/>
    <p:sldId id="309" r:id="rId48"/>
    <p:sldId id="310" r:id="rId49"/>
    <p:sldId id="311" r:id="rId50"/>
    <p:sldId id="312" r:id="rId51"/>
    <p:sldId id="313" r:id="rId52"/>
    <p:sldId id="314" r:id="rId53"/>
    <p:sldId id="315" r:id="rId54"/>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74" d="100"/>
          <a:sy n="74" d="100"/>
        </p:scale>
        <p:origin x="-420"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CPC11\Desktop\REPORTE%20SE%2033%202023\Canales%20End&#233;micos%20Escritorio.Correg.2023\Enfer.%20MEtaxenicas%20Zoonosis\CANAL%20END&#201;MICO%20MALARIA%20REGI&#211;N%20LORETO%202022%20-%202023.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LENOVO\Documents\REPORTE_DIARIO_25-_08-_202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P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PE" sz="1600" b="1" i="0" u="none" strike="noStrike" baseline="0">
                <a:solidFill>
                  <a:sysClr val="windowText" lastClr="000000"/>
                </a:solidFill>
                <a:latin typeface="Arial"/>
                <a:ea typeface="Arial"/>
                <a:cs typeface="Arial"/>
              </a:defRPr>
            </a:pPr>
            <a:r>
              <a:rPr lang="es-ES">
                <a:solidFill>
                  <a:sysClr val="windowText" lastClr="000000"/>
                </a:solidFill>
              </a:rPr>
              <a:t>CANAL ENDÉMICO DE MALARIA EN LA REGIÓN LORETO. </a:t>
            </a:r>
          </a:p>
          <a:p>
            <a:pPr>
              <a:defRPr lang="es-PE" sz="1600" b="1" i="0" u="none" strike="noStrike" baseline="0">
                <a:solidFill>
                  <a:sysClr val="windowText" lastClr="000000"/>
                </a:solidFill>
                <a:latin typeface="Arial"/>
                <a:ea typeface="Arial"/>
                <a:cs typeface="Arial"/>
              </a:defRPr>
            </a:pPr>
            <a:r>
              <a:rPr lang="es-ES">
                <a:solidFill>
                  <a:sysClr val="windowText" lastClr="000000"/>
                </a:solidFill>
              </a:rPr>
              <a:t>AÑOS 2022 (1-52) - 2023</a:t>
            </a:r>
            <a:r>
              <a:rPr lang="es-ES" baseline="0">
                <a:solidFill>
                  <a:sysClr val="windowText" lastClr="000000"/>
                </a:solidFill>
              </a:rPr>
              <a:t> (SE 33)</a:t>
            </a:r>
            <a:endParaRPr lang="es-ES">
              <a:solidFill>
                <a:sysClr val="windowText" lastClr="000000"/>
              </a:solidFill>
            </a:endParaRPr>
          </a:p>
        </c:rich>
      </c:tx>
      <c:layout>
        <c:manualLayout>
          <c:xMode val="edge"/>
          <c:yMode val="edge"/>
          <c:x val="0.2001251812583604"/>
          <c:y val="1.1667778815783693E-3"/>
        </c:manualLayout>
      </c:layout>
      <c:overlay val="0"/>
      <c:spPr>
        <a:noFill/>
        <a:ln w="25400">
          <a:noFill/>
        </a:ln>
      </c:spPr>
    </c:title>
    <c:autoTitleDeleted val="0"/>
    <c:plotArea>
      <c:layout>
        <c:manualLayout>
          <c:layoutTarget val="inner"/>
          <c:xMode val="edge"/>
          <c:yMode val="edge"/>
          <c:x val="4.483456279092591E-2"/>
          <c:y val="0.11354424242324716"/>
          <c:w val="0.93243709065839364"/>
          <c:h val="0.76099004299661754"/>
        </c:manualLayout>
      </c:layout>
      <c:areaChart>
        <c:grouping val="standard"/>
        <c:varyColors val="0"/>
        <c:ser>
          <c:idx val="2"/>
          <c:order val="0"/>
          <c:tx>
            <c:strRef>
              <c:f>CASOS!$A$43</c:f>
              <c:strCache>
                <c:ptCount val="1"/>
                <c:pt idx="0">
                  <c:v>ALARMA</c:v>
                </c:pt>
              </c:strCache>
            </c:strRef>
          </c:tx>
          <c:spPr>
            <a:solidFill>
              <a:srgbClr val="FF0000"/>
            </a:solidFill>
            <a:ln w="12700">
              <a:solidFill>
                <a:srgbClr val="000000"/>
              </a:solidFill>
              <a:prstDash val="solid"/>
            </a:ln>
          </c:spPr>
          <c:cat>
            <c:numRef>
              <c:f>CASOS!$B$2:$DB$2</c:f>
              <c:numCache>
                <c:formatCode>0</c:formatCode>
                <c:ptCount val="10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1</c:v>
                </c:pt>
                <c:pt idx="53">
                  <c:v>2</c:v>
                </c:pt>
                <c:pt idx="54">
                  <c:v>3</c:v>
                </c:pt>
                <c:pt idx="55">
                  <c:v>4</c:v>
                </c:pt>
                <c:pt idx="56">
                  <c:v>5</c:v>
                </c:pt>
                <c:pt idx="57">
                  <c:v>6</c:v>
                </c:pt>
                <c:pt idx="58">
                  <c:v>7</c:v>
                </c:pt>
                <c:pt idx="59">
                  <c:v>8</c:v>
                </c:pt>
                <c:pt idx="60">
                  <c:v>9</c:v>
                </c:pt>
                <c:pt idx="61">
                  <c:v>10</c:v>
                </c:pt>
                <c:pt idx="62">
                  <c:v>11</c:v>
                </c:pt>
                <c:pt idx="63">
                  <c:v>12</c:v>
                </c:pt>
                <c:pt idx="64">
                  <c:v>13</c:v>
                </c:pt>
                <c:pt idx="65">
                  <c:v>14</c:v>
                </c:pt>
                <c:pt idx="66">
                  <c:v>15</c:v>
                </c:pt>
                <c:pt idx="67">
                  <c:v>16</c:v>
                </c:pt>
                <c:pt idx="68">
                  <c:v>17</c:v>
                </c:pt>
                <c:pt idx="69">
                  <c:v>18</c:v>
                </c:pt>
                <c:pt idx="70">
                  <c:v>19</c:v>
                </c:pt>
                <c:pt idx="71">
                  <c:v>20</c:v>
                </c:pt>
                <c:pt idx="72">
                  <c:v>21</c:v>
                </c:pt>
                <c:pt idx="73">
                  <c:v>22</c:v>
                </c:pt>
                <c:pt idx="74">
                  <c:v>23</c:v>
                </c:pt>
                <c:pt idx="75">
                  <c:v>24</c:v>
                </c:pt>
                <c:pt idx="76">
                  <c:v>25</c:v>
                </c:pt>
                <c:pt idx="77">
                  <c:v>26</c:v>
                </c:pt>
                <c:pt idx="78">
                  <c:v>27</c:v>
                </c:pt>
                <c:pt idx="79">
                  <c:v>28</c:v>
                </c:pt>
                <c:pt idx="80">
                  <c:v>29</c:v>
                </c:pt>
                <c:pt idx="81">
                  <c:v>30</c:v>
                </c:pt>
                <c:pt idx="82">
                  <c:v>31</c:v>
                </c:pt>
                <c:pt idx="83">
                  <c:v>32</c:v>
                </c:pt>
                <c:pt idx="84">
                  <c:v>33</c:v>
                </c:pt>
                <c:pt idx="85">
                  <c:v>34</c:v>
                </c:pt>
                <c:pt idx="86">
                  <c:v>35</c:v>
                </c:pt>
                <c:pt idx="87">
                  <c:v>36</c:v>
                </c:pt>
                <c:pt idx="88">
                  <c:v>37</c:v>
                </c:pt>
                <c:pt idx="89">
                  <c:v>38</c:v>
                </c:pt>
                <c:pt idx="90">
                  <c:v>39</c:v>
                </c:pt>
                <c:pt idx="91">
                  <c:v>40</c:v>
                </c:pt>
                <c:pt idx="92">
                  <c:v>41</c:v>
                </c:pt>
                <c:pt idx="93">
                  <c:v>42</c:v>
                </c:pt>
                <c:pt idx="94">
                  <c:v>43</c:v>
                </c:pt>
                <c:pt idx="95">
                  <c:v>44</c:v>
                </c:pt>
                <c:pt idx="96">
                  <c:v>45</c:v>
                </c:pt>
                <c:pt idx="97">
                  <c:v>46</c:v>
                </c:pt>
                <c:pt idx="98">
                  <c:v>47</c:v>
                </c:pt>
                <c:pt idx="99">
                  <c:v>48</c:v>
                </c:pt>
                <c:pt idx="100">
                  <c:v>49</c:v>
                </c:pt>
                <c:pt idx="101">
                  <c:v>50</c:v>
                </c:pt>
                <c:pt idx="102">
                  <c:v>51</c:v>
                </c:pt>
                <c:pt idx="103">
                  <c:v>52</c:v>
                </c:pt>
              </c:numCache>
            </c:numRef>
          </c:cat>
          <c:val>
            <c:numRef>
              <c:f>CASOS!$B$43:$DB$43</c:f>
              <c:numCache>
                <c:formatCode>0.00</c:formatCode>
                <c:ptCount val="104"/>
                <c:pt idx="0">
                  <c:v>973.80038720703703</c:v>
                </c:pt>
                <c:pt idx="1">
                  <c:v>930.72698074189987</c:v>
                </c:pt>
                <c:pt idx="2">
                  <c:v>961.67287914867813</c:v>
                </c:pt>
                <c:pt idx="3">
                  <c:v>962.60983510747326</c:v>
                </c:pt>
                <c:pt idx="4">
                  <c:v>1027.6695095985228</c:v>
                </c:pt>
                <c:pt idx="5">
                  <c:v>967.23392854365898</c:v>
                </c:pt>
                <c:pt idx="6">
                  <c:v>1061.448548752126</c:v>
                </c:pt>
                <c:pt idx="7">
                  <c:v>1009.1034794824112</c:v>
                </c:pt>
                <c:pt idx="8">
                  <c:v>956.20239074193762</c:v>
                </c:pt>
                <c:pt idx="9">
                  <c:v>1095.5722469911266</c:v>
                </c:pt>
                <c:pt idx="10">
                  <c:v>1191.392962797717</c:v>
                </c:pt>
                <c:pt idx="11">
                  <c:v>1133.3938191656759</c:v>
                </c:pt>
                <c:pt idx="12">
                  <c:v>1134.7963095458981</c:v>
                </c:pt>
                <c:pt idx="13">
                  <c:v>1335.1641770618166</c:v>
                </c:pt>
                <c:pt idx="14">
                  <c:v>1236.1437069586091</c:v>
                </c:pt>
                <c:pt idx="15">
                  <c:v>1266.6833753731366</c:v>
                </c:pt>
                <c:pt idx="16">
                  <c:v>1206.8790752574666</c:v>
                </c:pt>
                <c:pt idx="17">
                  <c:v>1315.068297042485</c:v>
                </c:pt>
                <c:pt idx="18">
                  <c:v>1290.1784082462764</c:v>
                </c:pt>
                <c:pt idx="19">
                  <c:v>1451.9547957926313</c:v>
                </c:pt>
                <c:pt idx="20">
                  <c:v>1546.0700895052673</c:v>
                </c:pt>
                <c:pt idx="21">
                  <c:v>1569.1708628452745</c:v>
                </c:pt>
                <c:pt idx="22">
                  <c:v>1648.3049356985755</c:v>
                </c:pt>
                <c:pt idx="23">
                  <c:v>1663.1561857691704</c:v>
                </c:pt>
                <c:pt idx="24">
                  <c:v>1675.0907759468969</c:v>
                </c:pt>
                <c:pt idx="25">
                  <c:v>1596.0589346126394</c:v>
                </c:pt>
                <c:pt idx="26">
                  <c:v>1667.4484563131327</c:v>
                </c:pt>
                <c:pt idx="27">
                  <c:v>1521.5982834406752</c:v>
                </c:pt>
                <c:pt idx="28">
                  <c:v>1500.1224528429018</c:v>
                </c:pt>
                <c:pt idx="29">
                  <c:v>1343.6895494425648</c:v>
                </c:pt>
                <c:pt idx="30">
                  <c:v>1419.472103266937</c:v>
                </c:pt>
                <c:pt idx="31">
                  <c:v>1309.1165110322058</c:v>
                </c:pt>
                <c:pt idx="32">
                  <c:v>1367.5175134211333</c:v>
                </c:pt>
                <c:pt idx="33">
                  <c:v>1195.6329498942314</c:v>
                </c:pt>
                <c:pt idx="34">
                  <c:v>1177.6364450464607</c:v>
                </c:pt>
                <c:pt idx="35">
                  <c:v>1282.7742480828229</c:v>
                </c:pt>
                <c:pt idx="36">
                  <c:v>1344.1189405106809</c:v>
                </c:pt>
                <c:pt idx="37">
                  <c:v>1198.2037683560959</c:v>
                </c:pt>
                <c:pt idx="38">
                  <c:v>1170.7197052609483</c:v>
                </c:pt>
                <c:pt idx="39">
                  <c:v>1157.0554609721441</c:v>
                </c:pt>
                <c:pt idx="40">
                  <c:v>1134.2560149500011</c:v>
                </c:pt>
                <c:pt idx="41">
                  <c:v>1116.2762824410527</c:v>
                </c:pt>
                <c:pt idx="42">
                  <c:v>1068.2597086010517</c:v>
                </c:pt>
                <c:pt idx="43">
                  <c:v>1019.0128931792985</c:v>
                </c:pt>
                <c:pt idx="44">
                  <c:v>1174.6701277983229</c:v>
                </c:pt>
                <c:pt idx="45">
                  <c:v>1045.6098770213775</c:v>
                </c:pt>
                <c:pt idx="46">
                  <c:v>985.93453273949217</c:v>
                </c:pt>
                <c:pt idx="47">
                  <c:v>1009.6142973334605</c:v>
                </c:pt>
                <c:pt idx="48">
                  <c:v>883.12333219625816</c:v>
                </c:pt>
                <c:pt idx="49">
                  <c:v>827.94576429878907</c:v>
                </c:pt>
                <c:pt idx="50">
                  <c:v>661.70433765327357</c:v>
                </c:pt>
                <c:pt idx="51">
                  <c:v>590.38609695864307</c:v>
                </c:pt>
                <c:pt idx="52">
                  <c:v>920.64585026961493</c:v>
                </c:pt>
                <c:pt idx="53">
                  <c:v>884.30814215719101</c:v>
                </c:pt>
                <c:pt idx="54">
                  <c:v>904.43404147124363</c:v>
                </c:pt>
                <c:pt idx="55">
                  <c:v>891.47190000710975</c:v>
                </c:pt>
                <c:pt idx="56">
                  <c:v>956.37263774496785</c:v>
                </c:pt>
                <c:pt idx="57">
                  <c:v>922.03124731713888</c:v>
                </c:pt>
                <c:pt idx="58">
                  <c:v>1008.7428751552642</c:v>
                </c:pt>
                <c:pt idx="59">
                  <c:v>928.11866517022816</c:v>
                </c:pt>
                <c:pt idx="60">
                  <c:v>895.14736225688364</c:v>
                </c:pt>
                <c:pt idx="61">
                  <c:v>1021.6650375396749</c:v>
                </c:pt>
                <c:pt idx="62">
                  <c:v>1092.3925307637478</c:v>
                </c:pt>
                <c:pt idx="63">
                  <c:v>1037.3528266411006</c:v>
                </c:pt>
                <c:pt idx="64">
                  <c:v>977.85364700622313</c:v>
                </c:pt>
                <c:pt idx="65">
                  <c:v>1140.4172147699019</c:v>
                </c:pt>
                <c:pt idx="66">
                  <c:v>1040.5656017164949</c:v>
                </c:pt>
                <c:pt idx="67">
                  <c:v>1102.2470122885748</c:v>
                </c:pt>
                <c:pt idx="68">
                  <c:v>1011.8802403847528</c:v>
                </c:pt>
                <c:pt idx="69">
                  <c:v>1125.3475601413465</c:v>
                </c:pt>
                <c:pt idx="70">
                  <c:v>1094.1584011876755</c:v>
                </c:pt>
                <c:pt idx="71">
                  <c:v>1205.4014100367954</c:v>
                </c:pt>
                <c:pt idx="72">
                  <c:v>1217.769380290044</c:v>
                </c:pt>
                <c:pt idx="73">
                  <c:v>1303.5450965463963</c:v>
                </c:pt>
                <c:pt idx="74">
                  <c:v>1363.3176671467909</c:v>
                </c:pt>
                <c:pt idx="75">
                  <c:v>1310.0434076132276</c:v>
                </c:pt>
                <c:pt idx="76">
                  <c:v>1261.4063538655817</c:v>
                </c:pt>
                <c:pt idx="77">
                  <c:v>1247.2585987329101</c:v>
                </c:pt>
                <c:pt idx="78">
                  <c:v>1249.1503025079378</c:v>
                </c:pt>
                <c:pt idx="79">
                  <c:v>1180.6290708213978</c:v>
                </c:pt>
                <c:pt idx="80">
                  <c:v>1152.7169556424767</c:v>
                </c:pt>
                <c:pt idx="81">
                  <c:v>1074.4771706157076</c:v>
                </c:pt>
                <c:pt idx="82">
                  <c:v>1176.8355038738655</c:v>
                </c:pt>
                <c:pt idx="83">
                  <c:v>1053.7202495784077</c:v>
                </c:pt>
                <c:pt idx="84">
                  <c:v>1120.4787895486033</c:v>
                </c:pt>
                <c:pt idx="85">
                  <c:v>1089.0437656313923</c:v>
                </c:pt>
                <c:pt idx="86">
                  <c:v>1005.7086721879116</c:v>
                </c:pt>
                <c:pt idx="87">
                  <c:v>1139.4031037278423</c:v>
                </c:pt>
                <c:pt idx="88">
                  <c:v>1119.8964577576257</c:v>
                </c:pt>
                <c:pt idx="89">
                  <c:v>1030.2883735876123</c:v>
                </c:pt>
                <c:pt idx="90">
                  <c:v>1004.8580282322073</c:v>
                </c:pt>
                <c:pt idx="91">
                  <c:v>966.93719680565368</c:v>
                </c:pt>
                <c:pt idx="92">
                  <c:v>1061.4462287004819</c:v>
                </c:pt>
                <c:pt idx="93">
                  <c:v>947.97248829469231</c:v>
                </c:pt>
                <c:pt idx="94">
                  <c:v>940.74089812143495</c:v>
                </c:pt>
                <c:pt idx="95">
                  <c:v>937.63089039673446</c:v>
                </c:pt>
                <c:pt idx="96">
                  <c:v>1071.0321761056975</c:v>
                </c:pt>
                <c:pt idx="97">
                  <c:v>951.19360571743812</c:v>
                </c:pt>
                <c:pt idx="98">
                  <c:v>855.23824707002586</c:v>
                </c:pt>
                <c:pt idx="99">
                  <c:v>961.75308876090946</c:v>
                </c:pt>
                <c:pt idx="100">
                  <c:v>832.90204873058099</c:v>
                </c:pt>
                <c:pt idx="101">
                  <c:v>756.3551306210378</c:v>
                </c:pt>
                <c:pt idx="102">
                  <c:v>577.68235022199713</c:v>
                </c:pt>
                <c:pt idx="103">
                  <c:v>527.55009094319541</c:v>
                </c:pt>
              </c:numCache>
            </c:numRef>
          </c:val>
          <c:extLst xmlns:c16r2="http://schemas.microsoft.com/office/drawing/2015/06/chart">
            <c:ext xmlns:c16="http://schemas.microsoft.com/office/drawing/2014/chart" uri="{C3380CC4-5D6E-409C-BE32-E72D297353CC}">
              <c16:uniqueId val="{00000000-1CC6-4487-8380-B1817CCC58F9}"/>
            </c:ext>
          </c:extLst>
        </c:ser>
        <c:ser>
          <c:idx val="1"/>
          <c:order val="1"/>
          <c:tx>
            <c:strRef>
              <c:f>CASOS!$A$42</c:f>
              <c:strCache>
                <c:ptCount val="1"/>
                <c:pt idx="0">
                  <c:v>SEGURIDAD</c:v>
                </c:pt>
              </c:strCache>
            </c:strRef>
          </c:tx>
          <c:spPr>
            <a:solidFill>
              <a:srgbClr val="FFFF00"/>
            </a:solidFill>
            <a:ln w="12700">
              <a:solidFill>
                <a:srgbClr val="000000"/>
              </a:solidFill>
              <a:prstDash val="solid"/>
            </a:ln>
          </c:spPr>
          <c:cat>
            <c:numRef>
              <c:f>CASOS!$B$2:$DB$2</c:f>
              <c:numCache>
                <c:formatCode>0</c:formatCode>
                <c:ptCount val="10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1</c:v>
                </c:pt>
                <c:pt idx="53">
                  <c:v>2</c:v>
                </c:pt>
                <c:pt idx="54">
                  <c:v>3</c:v>
                </c:pt>
                <c:pt idx="55">
                  <c:v>4</c:v>
                </c:pt>
                <c:pt idx="56">
                  <c:v>5</c:v>
                </c:pt>
                <c:pt idx="57">
                  <c:v>6</c:v>
                </c:pt>
                <c:pt idx="58">
                  <c:v>7</c:v>
                </c:pt>
                <c:pt idx="59">
                  <c:v>8</c:v>
                </c:pt>
                <c:pt idx="60">
                  <c:v>9</c:v>
                </c:pt>
                <c:pt idx="61">
                  <c:v>10</c:v>
                </c:pt>
                <c:pt idx="62">
                  <c:v>11</c:v>
                </c:pt>
                <c:pt idx="63">
                  <c:v>12</c:v>
                </c:pt>
                <c:pt idx="64">
                  <c:v>13</c:v>
                </c:pt>
                <c:pt idx="65">
                  <c:v>14</c:v>
                </c:pt>
                <c:pt idx="66">
                  <c:v>15</c:v>
                </c:pt>
                <c:pt idx="67">
                  <c:v>16</c:v>
                </c:pt>
                <c:pt idx="68">
                  <c:v>17</c:v>
                </c:pt>
                <c:pt idx="69">
                  <c:v>18</c:v>
                </c:pt>
                <c:pt idx="70">
                  <c:v>19</c:v>
                </c:pt>
                <c:pt idx="71">
                  <c:v>20</c:v>
                </c:pt>
                <c:pt idx="72">
                  <c:v>21</c:v>
                </c:pt>
                <c:pt idx="73">
                  <c:v>22</c:v>
                </c:pt>
                <c:pt idx="74">
                  <c:v>23</c:v>
                </c:pt>
                <c:pt idx="75">
                  <c:v>24</c:v>
                </c:pt>
                <c:pt idx="76">
                  <c:v>25</c:v>
                </c:pt>
                <c:pt idx="77">
                  <c:v>26</c:v>
                </c:pt>
                <c:pt idx="78">
                  <c:v>27</c:v>
                </c:pt>
                <c:pt idx="79">
                  <c:v>28</c:v>
                </c:pt>
                <c:pt idx="80">
                  <c:v>29</c:v>
                </c:pt>
                <c:pt idx="81">
                  <c:v>30</c:v>
                </c:pt>
                <c:pt idx="82">
                  <c:v>31</c:v>
                </c:pt>
                <c:pt idx="83">
                  <c:v>32</c:v>
                </c:pt>
                <c:pt idx="84">
                  <c:v>33</c:v>
                </c:pt>
                <c:pt idx="85">
                  <c:v>34</c:v>
                </c:pt>
                <c:pt idx="86">
                  <c:v>35</c:v>
                </c:pt>
                <c:pt idx="87">
                  <c:v>36</c:v>
                </c:pt>
                <c:pt idx="88">
                  <c:v>37</c:v>
                </c:pt>
                <c:pt idx="89">
                  <c:v>38</c:v>
                </c:pt>
                <c:pt idx="90">
                  <c:v>39</c:v>
                </c:pt>
                <c:pt idx="91">
                  <c:v>40</c:v>
                </c:pt>
                <c:pt idx="92">
                  <c:v>41</c:v>
                </c:pt>
                <c:pt idx="93">
                  <c:v>42</c:v>
                </c:pt>
                <c:pt idx="94">
                  <c:v>43</c:v>
                </c:pt>
                <c:pt idx="95">
                  <c:v>44</c:v>
                </c:pt>
                <c:pt idx="96">
                  <c:v>45</c:v>
                </c:pt>
                <c:pt idx="97">
                  <c:v>46</c:v>
                </c:pt>
                <c:pt idx="98">
                  <c:v>47</c:v>
                </c:pt>
                <c:pt idx="99">
                  <c:v>48</c:v>
                </c:pt>
                <c:pt idx="100">
                  <c:v>49</c:v>
                </c:pt>
                <c:pt idx="101">
                  <c:v>50</c:v>
                </c:pt>
                <c:pt idx="102">
                  <c:v>51</c:v>
                </c:pt>
                <c:pt idx="103">
                  <c:v>52</c:v>
                </c:pt>
              </c:numCache>
            </c:numRef>
          </c:cat>
          <c:val>
            <c:numRef>
              <c:f>CASOS!$B$42:$DB$42</c:f>
              <c:numCache>
                <c:formatCode>0.00</c:formatCode>
                <c:ptCount val="104"/>
                <c:pt idx="0">
                  <c:v>616.87572987108877</c:v>
                </c:pt>
                <c:pt idx="1">
                  <c:v>633.82830222369716</c:v>
                </c:pt>
                <c:pt idx="2">
                  <c:v>618.3006830884907</c:v>
                </c:pt>
                <c:pt idx="3">
                  <c:v>609.77873382077735</c:v>
                </c:pt>
                <c:pt idx="4">
                  <c:v>611.44642014297369</c:v>
                </c:pt>
                <c:pt idx="5">
                  <c:v>611.85820137969438</c:v>
                </c:pt>
                <c:pt idx="6">
                  <c:v>703.98039939560704</c:v>
                </c:pt>
                <c:pt idx="7">
                  <c:v>706.92876059343541</c:v>
                </c:pt>
                <c:pt idx="8">
                  <c:v>668.65152976560262</c:v>
                </c:pt>
                <c:pt idx="9">
                  <c:v>716.86407665226454</c:v>
                </c:pt>
                <c:pt idx="10">
                  <c:v>721.65143442303952</c:v>
                </c:pt>
                <c:pt idx="11">
                  <c:v>743.71007905004433</c:v>
                </c:pt>
                <c:pt idx="12">
                  <c:v>608.73482550915469</c:v>
                </c:pt>
                <c:pt idx="13">
                  <c:v>679.32306570568414</c:v>
                </c:pt>
                <c:pt idx="14">
                  <c:v>634.43117850558849</c:v>
                </c:pt>
                <c:pt idx="15">
                  <c:v>689.98742662310508</c:v>
                </c:pt>
                <c:pt idx="16">
                  <c:v>666.1069640095111</c:v>
                </c:pt>
                <c:pt idx="17">
                  <c:v>673.15022270635643</c:v>
                </c:pt>
                <c:pt idx="18">
                  <c:v>670.1260162942026</c:v>
                </c:pt>
                <c:pt idx="19">
                  <c:v>751.04618984380056</c:v>
                </c:pt>
                <c:pt idx="20">
                  <c:v>763.11700971002961</c:v>
                </c:pt>
                <c:pt idx="21">
                  <c:v>783.79063753583296</c:v>
                </c:pt>
                <c:pt idx="22">
                  <c:v>807.72406189247795</c:v>
                </c:pt>
                <c:pt idx="23">
                  <c:v>856.45837040960805</c:v>
                </c:pt>
                <c:pt idx="24">
                  <c:v>822.89623598931269</c:v>
                </c:pt>
                <c:pt idx="25">
                  <c:v>752.86746361099961</c:v>
                </c:pt>
                <c:pt idx="26">
                  <c:v>790.10010919173601</c:v>
                </c:pt>
                <c:pt idx="27">
                  <c:v>753.81740303753395</c:v>
                </c:pt>
                <c:pt idx="28">
                  <c:v>790.60952343602014</c:v>
                </c:pt>
                <c:pt idx="29">
                  <c:v>795.58445784776882</c:v>
                </c:pt>
                <c:pt idx="30">
                  <c:v>764.11889114770452</c:v>
                </c:pt>
                <c:pt idx="31">
                  <c:v>738.21483624376617</c:v>
                </c:pt>
                <c:pt idx="32">
                  <c:v>776.61941945455851</c:v>
                </c:pt>
                <c:pt idx="33">
                  <c:v>742.96424667274346</c:v>
                </c:pt>
                <c:pt idx="34">
                  <c:v>686.09296706477426</c:v>
                </c:pt>
                <c:pt idx="35">
                  <c:v>815.7781441741937</c:v>
                </c:pt>
                <c:pt idx="36">
                  <c:v>807.81673258378737</c:v>
                </c:pt>
                <c:pt idx="37">
                  <c:v>681.42287654775612</c:v>
                </c:pt>
                <c:pt idx="38">
                  <c:v>703.77171733329305</c:v>
                </c:pt>
                <c:pt idx="39">
                  <c:v>708.14852838682214</c:v>
                </c:pt>
                <c:pt idx="40">
                  <c:v>746.48121305949314</c:v>
                </c:pt>
                <c:pt idx="41">
                  <c:v>700.11038156437382</c:v>
                </c:pt>
                <c:pt idx="42">
                  <c:v>656.64440448255914</c:v>
                </c:pt>
                <c:pt idx="43">
                  <c:v>582.22064806712592</c:v>
                </c:pt>
                <c:pt idx="44">
                  <c:v>682.52048828994293</c:v>
                </c:pt>
                <c:pt idx="45">
                  <c:v>665.9601301744251</c:v>
                </c:pt>
                <c:pt idx="46">
                  <c:v>656.78567515505222</c:v>
                </c:pt>
                <c:pt idx="47">
                  <c:v>645.22532821785012</c:v>
                </c:pt>
                <c:pt idx="48">
                  <c:v>546.32661126580592</c:v>
                </c:pt>
                <c:pt idx="49">
                  <c:v>516.62832286618925</c:v>
                </c:pt>
                <c:pt idx="50">
                  <c:v>413.48746098226491</c:v>
                </c:pt>
                <c:pt idx="51">
                  <c:v>309.54271073525399</c:v>
                </c:pt>
                <c:pt idx="52">
                  <c:v>506.01425742141669</c:v>
                </c:pt>
                <c:pt idx="53">
                  <c:v>503.05831496321133</c:v>
                </c:pt>
                <c:pt idx="54">
                  <c:v>518.61800240157004</c:v>
                </c:pt>
                <c:pt idx="55">
                  <c:v>497.12739522559309</c:v>
                </c:pt>
                <c:pt idx="56">
                  <c:v>502.2700917892958</c:v>
                </c:pt>
                <c:pt idx="57">
                  <c:v>518.59249442255418</c:v>
                </c:pt>
                <c:pt idx="58">
                  <c:v>551.69888715972525</c:v>
                </c:pt>
                <c:pt idx="59">
                  <c:v>508.34736410708445</c:v>
                </c:pt>
                <c:pt idx="60">
                  <c:v>553.18418958091331</c:v>
                </c:pt>
                <c:pt idx="61">
                  <c:v>597.13033539240803</c:v>
                </c:pt>
                <c:pt idx="62">
                  <c:v>604.64496267511356</c:v>
                </c:pt>
                <c:pt idx="63">
                  <c:v>553.5046942209292</c:v>
                </c:pt>
                <c:pt idx="64">
                  <c:v>470.26314559721698</c:v>
                </c:pt>
                <c:pt idx="65">
                  <c:v>519.46726306411438</c:v>
                </c:pt>
                <c:pt idx="66">
                  <c:v>475.52324468778602</c:v>
                </c:pt>
                <c:pt idx="67">
                  <c:v>573.74951133227444</c:v>
                </c:pt>
                <c:pt idx="68">
                  <c:v>526.19241798694907</c:v>
                </c:pt>
                <c:pt idx="69">
                  <c:v>534.48612912480166</c:v>
                </c:pt>
                <c:pt idx="70">
                  <c:v>544.99039799512718</c:v>
                </c:pt>
                <c:pt idx="71">
                  <c:v>594.42934069683463</c:v>
                </c:pt>
                <c:pt idx="72">
                  <c:v>599.90289517510746</c:v>
                </c:pt>
                <c:pt idx="73">
                  <c:v>608.5710121503281</c:v>
                </c:pt>
                <c:pt idx="74">
                  <c:v>645.98578699640552</c:v>
                </c:pt>
                <c:pt idx="75">
                  <c:v>677.15859374316847</c:v>
                </c:pt>
                <c:pt idx="76">
                  <c:v>642.9197080439485</c:v>
                </c:pt>
                <c:pt idx="77">
                  <c:v>594.15063617683859</c:v>
                </c:pt>
                <c:pt idx="78">
                  <c:v>619.02172851519526</c:v>
                </c:pt>
                <c:pt idx="79">
                  <c:v>606.03857446545487</c:v>
                </c:pt>
                <c:pt idx="80">
                  <c:v>590.2879146596548</c:v>
                </c:pt>
                <c:pt idx="81">
                  <c:v>610.18229816052519</c:v>
                </c:pt>
                <c:pt idx="82">
                  <c:v>634.75401204039372</c:v>
                </c:pt>
                <c:pt idx="83">
                  <c:v>594.0099858081885</c:v>
                </c:pt>
                <c:pt idx="84">
                  <c:v>615.42834415107495</c:v>
                </c:pt>
                <c:pt idx="85">
                  <c:v>660.1326422113284</c:v>
                </c:pt>
                <c:pt idx="86">
                  <c:v>581.76293129742635</c:v>
                </c:pt>
                <c:pt idx="87">
                  <c:v>719.18429180885778</c:v>
                </c:pt>
                <c:pt idx="88">
                  <c:v>651.86190985117912</c:v>
                </c:pt>
                <c:pt idx="89">
                  <c:v>566.02726852130104</c:v>
                </c:pt>
                <c:pt idx="90">
                  <c:v>574.9078964377602</c:v>
                </c:pt>
                <c:pt idx="91">
                  <c:v>561.72832452134821</c:v>
                </c:pt>
                <c:pt idx="92">
                  <c:v>654.16891635012303</c:v>
                </c:pt>
                <c:pt idx="93">
                  <c:v>562.8590955123351</c:v>
                </c:pt>
                <c:pt idx="94">
                  <c:v>569.28515462145606</c:v>
                </c:pt>
                <c:pt idx="95">
                  <c:v>533.25510684772473</c:v>
                </c:pt>
                <c:pt idx="96">
                  <c:v>619.59504409739156</c:v>
                </c:pt>
                <c:pt idx="97">
                  <c:v>598.01783842979046</c:v>
                </c:pt>
                <c:pt idx="98">
                  <c:v>574.07983688509137</c:v>
                </c:pt>
                <c:pt idx="99">
                  <c:v>593.80927352079118</c:v>
                </c:pt>
                <c:pt idx="100">
                  <c:v>506.55499491726823</c:v>
                </c:pt>
                <c:pt idx="101">
                  <c:v>463.87551212564875</c:v>
                </c:pt>
                <c:pt idx="102">
                  <c:v>331.5747454476026</c:v>
                </c:pt>
                <c:pt idx="103">
                  <c:v>262.42257429925252</c:v>
                </c:pt>
              </c:numCache>
            </c:numRef>
          </c:val>
          <c:extLst xmlns:c16r2="http://schemas.microsoft.com/office/drawing/2015/06/chart">
            <c:ext xmlns:c16="http://schemas.microsoft.com/office/drawing/2014/chart" uri="{C3380CC4-5D6E-409C-BE32-E72D297353CC}">
              <c16:uniqueId val="{00000001-1CC6-4487-8380-B1817CCC58F9}"/>
            </c:ext>
          </c:extLst>
        </c:ser>
        <c:ser>
          <c:idx val="0"/>
          <c:order val="2"/>
          <c:tx>
            <c:strRef>
              <c:f>CASOS!$A$41</c:f>
              <c:strCache>
                <c:ptCount val="1"/>
                <c:pt idx="0">
                  <c:v>ÉXITO</c:v>
                </c:pt>
              </c:strCache>
            </c:strRef>
          </c:tx>
          <c:spPr>
            <a:solidFill>
              <a:srgbClr val="00B050"/>
            </a:solidFill>
            <a:ln w="12700">
              <a:solidFill>
                <a:srgbClr val="000000"/>
              </a:solidFill>
              <a:prstDash val="solid"/>
            </a:ln>
          </c:spPr>
          <c:cat>
            <c:numRef>
              <c:f>CASOS!$B$2:$DB$2</c:f>
              <c:numCache>
                <c:formatCode>0</c:formatCode>
                <c:ptCount val="10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1</c:v>
                </c:pt>
                <c:pt idx="53">
                  <c:v>2</c:v>
                </c:pt>
                <c:pt idx="54">
                  <c:v>3</c:v>
                </c:pt>
                <c:pt idx="55">
                  <c:v>4</c:v>
                </c:pt>
                <c:pt idx="56">
                  <c:v>5</c:v>
                </c:pt>
                <c:pt idx="57">
                  <c:v>6</c:v>
                </c:pt>
                <c:pt idx="58">
                  <c:v>7</c:v>
                </c:pt>
                <c:pt idx="59">
                  <c:v>8</c:v>
                </c:pt>
                <c:pt idx="60">
                  <c:v>9</c:v>
                </c:pt>
                <c:pt idx="61">
                  <c:v>10</c:v>
                </c:pt>
                <c:pt idx="62">
                  <c:v>11</c:v>
                </c:pt>
                <c:pt idx="63">
                  <c:v>12</c:v>
                </c:pt>
                <c:pt idx="64">
                  <c:v>13</c:v>
                </c:pt>
                <c:pt idx="65">
                  <c:v>14</c:v>
                </c:pt>
                <c:pt idx="66">
                  <c:v>15</c:v>
                </c:pt>
                <c:pt idx="67">
                  <c:v>16</c:v>
                </c:pt>
                <c:pt idx="68">
                  <c:v>17</c:v>
                </c:pt>
                <c:pt idx="69">
                  <c:v>18</c:v>
                </c:pt>
                <c:pt idx="70">
                  <c:v>19</c:v>
                </c:pt>
                <c:pt idx="71">
                  <c:v>20</c:v>
                </c:pt>
                <c:pt idx="72">
                  <c:v>21</c:v>
                </c:pt>
                <c:pt idx="73">
                  <c:v>22</c:v>
                </c:pt>
                <c:pt idx="74">
                  <c:v>23</c:v>
                </c:pt>
                <c:pt idx="75">
                  <c:v>24</c:v>
                </c:pt>
                <c:pt idx="76">
                  <c:v>25</c:v>
                </c:pt>
                <c:pt idx="77">
                  <c:v>26</c:v>
                </c:pt>
                <c:pt idx="78">
                  <c:v>27</c:v>
                </c:pt>
                <c:pt idx="79">
                  <c:v>28</c:v>
                </c:pt>
                <c:pt idx="80">
                  <c:v>29</c:v>
                </c:pt>
                <c:pt idx="81">
                  <c:v>30</c:v>
                </c:pt>
                <c:pt idx="82">
                  <c:v>31</c:v>
                </c:pt>
                <c:pt idx="83">
                  <c:v>32</c:v>
                </c:pt>
                <c:pt idx="84">
                  <c:v>33</c:v>
                </c:pt>
                <c:pt idx="85">
                  <c:v>34</c:v>
                </c:pt>
                <c:pt idx="86">
                  <c:v>35</c:v>
                </c:pt>
                <c:pt idx="87">
                  <c:v>36</c:v>
                </c:pt>
                <c:pt idx="88">
                  <c:v>37</c:v>
                </c:pt>
                <c:pt idx="89">
                  <c:v>38</c:v>
                </c:pt>
                <c:pt idx="90">
                  <c:v>39</c:v>
                </c:pt>
                <c:pt idx="91">
                  <c:v>40</c:v>
                </c:pt>
                <c:pt idx="92">
                  <c:v>41</c:v>
                </c:pt>
                <c:pt idx="93">
                  <c:v>42</c:v>
                </c:pt>
                <c:pt idx="94">
                  <c:v>43</c:v>
                </c:pt>
                <c:pt idx="95">
                  <c:v>44</c:v>
                </c:pt>
                <c:pt idx="96">
                  <c:v>45</c:v>
                </c:pt>
                <c:pt idx="97">
                  <c:v>46</c:v>
                </c:pt>
                <c:pt idx="98">
                  <c:v>47</c:v>
                </c:pt>
                <c:pt idx="99">
                  <c:v>48</c:v>
                </c:pt>
                <c:pt idx="100">
                  <c:v>49</c:v>
                </c:pt>
                <c:pt idx="101">
                  <c:v>50</c:v>
                </c:pt>
                <c:pt idx="102">
                  <c:v>51</c:v>
                </c:pt>
                <c:pt idx="103">
                  <c:v>52</c:v>
                </c:pt>
              </c:numCache>
            </c:numRef>
          </c:cat>
          <c:val>
            <c:numRef>
              <c:f>CASOS!$B$41:$DB$41</c:f>
              <c:numCache>
                <c:formatCode>0.00</c:formatCode>
                <c:ptCount val="104"/>
                <c:pt idx="0">
                  <c:v>378.66289705400533</c:v>
                </c:pt>
                <c:pt idx="1">
                  <c:v>422.50491226955353</c:v>
                </c:pt>
                <c:pt idx="2">
                  <c:v>386.05226138696304</c:v>
                </c:pt>
                <c:pt idx="3">
                  <c:v>374.17448611359123</c:v>
                </c:pt>
                <c:pt idx="4">
                  <c:v>348.94047114908875</c:v>
                </c:pt>
                <c:pt idx="5">
                  <c:v>374.89072359342384</c:v>
                </c:pt>
                <c:pt idx="6">
                  <c:v>456.59498244819065</c:v>
                </c:pt>
                <c:pt idx="7">
                  <c:v>487.12994688812762</c:v>
                </c:pt>
                <c:pt idx="8">
                  <c:v>459.43480146071249</c:v>
                </c:pt>
                <c:pt idx="9">
                  <c:v>458.18071363980965</c:v>
                </c:pt>
                <c:pt idx="10">
                  <c:v>422.86394434827463</c:v>
                </c:pt>
                <c:pt idx="11">
                  <c:v>477.20997251686919</c:v>
                </c:pt>
                <c:pt idx="12">
                  <c:v>306.91052794957835</c:v>
                </c:pt>
                <c:pt idx="13">
                  <c:v>323.32468500274462</c:v>
                </c:pt>
                <c:pt idx="14">
                  <c:v>303.82359477780039</c:v>
                </c:pt>
                <c:pt idx="15">
                  <c:v>356.75485440327378</c:v>
                </c:pt>
                <c:pt idx="16">
                  <c:v>349.21234232942101</c:v>
                </c:pt>
                <c:pt idx="17">
                  <c:v>322.56029994040517</c:v>
                </c:pt>
                <c:pt idx="18">
                  <c:v>326.76172038190356</c:v>
                </c:pt>
                <c:pt idx="19">
                  <c:v>366.82197810009529</c:v>
                </c:pt>
                <c:pt idx="20">
                  <c:v>352.72342203847194</c:v>
                </c:pt>
                <c:pt idx="21">
                  <c:v>368.09319495422778</c:v>
                </c:pt>
                <c:pt idx="22">
                  <c:v>371.44363293525583</c:v>
                </c:pt>
                <c:pt idx="23">
                  <c:v>418.98632356991584</c:v>
                </c:pt>
                <c:pt idx="24">
                  <c:v>379.97825477371487</c:v>
                </c:pt>
                <c:pt idx="25">
                  <c:v>329.0281378295731</c:v>
                </c:pt>
                <c:pt idx="26">
                  <c:v>348.42211001631034</c:v>
                </c:pt>
                <c:pt idx="27">
                  <c:v>349.70561799635243</c:v>
                </c:pt>
                <c:pt idx="28">
                  <c:v>395.83145216213529</c:v>
                </c:pt>
                <c:pt idx="29">
                  <c:v>455.66489010012776</c:v>
                </c:pt>
                <c:pt idx="30">
                  <c:v>391.54327006100709</c:v>
                </c:pt>
                <c:pt idx="31">
                  <c:v>398.72055156930855</c:v>
                </c:pt>
                <c:pt idx="32">
                  <c:v>423.75333269214917</c:v>
                </c:pt>
                <c:pt idx="33">
                  <c:v>448.52892196353224</c:v>
                </c:pt>
                <c:pt idx="34">
                  <c:v>383.75719456265205</c:v>
                </c:pt>
                <c:pt idx="35">
                  <c:v>506.57243585931661</c:v>
                </c:pt>
                <c:pt idx="36">
                  <c:v>470.77117019750142</c:v>
                </c:pt>
                <c:pt idx="37">
                  <c:v>370.46253815057327</c:v>
                </c:pt>
                <c:pt idx="38">
                  <c:v>408.50016854707991</c:v>
                </c:pt>
                <c:pt idx="39">
                  <c:v>419.6340969444762</c:v>
                </c:pt>
                <c:pt idx="40">
                  <c:v>480.60087026371349</c:v>
                </c:pt>
                <c:pt idx="41">
                  <c:v>426.41801465538583</c:v>
                </c:pt>
                <c:pt idx="42">
                  <c:v>390.13553640323983</c:v>
                </c:pt>
                <c:pt idx="43">
                  <c:v>316.02426560000276</c:v>
                </c:pt>
                <c:pt idx="44">
                  <c:v>380.48711941137344</c:v>
                </c:pt>
                <c:pt idx="45">
                  <c:v>412.1963541460546</c:v>
                </c:pt>
                <c:pt idx="46">
                  <c:v>427.4625575452651</c:v>
                </c:pt>
                <c:pt idx="47">
                  <c:v>400.56947788792183</c:v>
                </c:pt>
                <c:pt idx="48">
                  <c:v>324.98589831907157</c:v>
                </c:pt>
                <c:pt idx="49">
                  <c:v>309.82869674076954</c:v>
                </c:pt>
                <c:pt idx="50">
                  <c:v>246.22657873939951</c:v>
                </c:pt>
                <c:pt idx="51">
                  <c:v>143.05236707353728</c:v>
                </c:pt>
                <c:pt idx="52">
                  <c:v>259.93233804728868</c:v>
                </c:pt>
                <c:pt idx="53">
                  <c:v>269.57523624091368</c:v>
                </c:pt>
                <c:pt idx="54">
                  <c:v>281.0953673884211</c:v>
                </c:pt>
                <c:pt idx="55">
                  <c:v>259.73153702137284</c:v>
                </c:pt>
                <c:pt idx="56">
                  <c:v>243.49330797231147</c:v>
                </c:pt>
                <c:pt idx="57">
                  <c:v>274.50991164333618</c:v>
                </c:pt>
                <c:pt idx="58">
                  <c:v>283.16787815962749</c:v>
                </c:pt>
                <c:pt idx="59">
                  <c:v>260.07381431754396</c:v>
                </c:pt>
                <c:pt idx="60">
                  <c:v>328.80728838955991</c:v>
                </c:pt>
                <c:pt idx="61">
                  <c:v>333.36983241685965</c:v>
                </c:pt>
                <c:pt idx="62">
                  <c:v>316.51971749517651</c:v>
                </c:pt>
                <c:pt idx="63">
                  <c:v>275.61167583051486</c:v>
                </c:pt>
                <c:pt idx="64">
                  <c:v>201.85581356371682</c:v>
                </c:pt>
                <c:pt idx="65">
                  <c:v>209.52728403130826</c:v>
                </c:pt>
                <c:pt idx="66">
                  <c:v>190.56642903708374</c:v>
                </c:pt>
                <c:pt idx="67">
                  <c:v>277.70136447264656</c:v>
                </c:pt>
                <c:pt idx="68">
                  <c:v>252.78592142934818</c:v>
                </c:pt>
                <c:pt idx="69">
                  <c:v>228.68957717160131</c:v>
                </c:pt>
                <c:pt idx="70">
                  <c:v>248.5113658396462</c:v>
                </c:pt>
                <c:pt idx="71">
                  <c:v>269.55614167837462</c:v>
                </c:pt>
                <c:pt idx="72">
                  <c:v>271.88108749772152</c:v>
                </c:pt>
                <c:pt idx="73">
                  <c:v>257.87799666006498</c:v>
                </c:pt>
                <c:pt idx="74">
                  <c:v>280.45377940510554</c:v>
                </c:pt>
                <c:pt idx="75">
                  <c:v>328.46995500004192</c:v>
                </c:pt>
                <c:pt idx="76">
                  <c:v>305.54639076672237</c:v>
                </c:pt>
                <c:pt idx="77">
                  <c:v>257.80224059323501</c:v>
                </c:pt>
                <c:pt idx="78">
                  <c:v>283.34105651715998</c:v>
                </c:pt>
                <c:pt idx="79">
                  <c:v>289.38602342944563</c:v>
                </c:pt>
                <c:pt idx="80">
                  <c:v>280.50298239861434</c:v>
                </c:pt>
                <c:pt idx="81">
                  <c:v>329.53489811020302</c:v>
                </c:pt>
                <c:pt idx="82">
                  <c:v>322.93150359669517</c:v>
                </c:pt>
                <c:pt idx="83">
                  <c:v>317.57926610524549</c:v>
                </c:pt>
                <c:pt idx="84">
                  <c:v>319.48651384910636</c:v>
                </c:pt>
                <c:pt idx="85">
                  <c:v>386.02316543482237</c:v>
                </c:pt>
                <c:pt idx="86">
                  <c:v>320.46066273765621</c:v>
                </c:pt>
                <c:pt idx="87">
                  <c:v>441.51556919097715</c:v>
                </c:pt>
                <c:pt idx="88">
                  <c:v>363.4932421058349</c:v>
                </c:pt>
                <c:pt idx="89">
                  <c:v>292.56975949018079</c:v>
                </c:pt>
                <c:pt idx="90">
                  <c:v>312.36980721893667</c:v>
                </c:pt>
                <c:pt idx="91">
                  <c:v>310.50684673217302</c:v>
                </c:pt>
                <c:pt idx="92">
                  <c:v>389.78948907213783</c:v>
                </c:pt>
                <c:pt idx="93">
                  <c:v>319.35713495855981</c:v>
                </c:pt>
                <c:pt idx="94">
                  <c:v>330.49074824507755</c:v>
                </c:pt>
                <c:pt idx="95">
                  <c:v>286.56819323528396</c:v>
                </c:pt>
                <c:pt idx="96">
                  <c:v>342.28574675308113</c:v>
                </c:pt>
                <c:pt idx="97">
                  <c:v>363.57446019182561</c:v>
                </c:pt>
                <c:pt idx="98">
                  <c:v>375.73236788321969</c:v>
                </c:pt>
                <c:pt idx="99">
                  <c:v>353.45260240223126</c:v>
                </c:pt>
                <c:pt idx="100">
                  <c:v>294.45044981628723</c:v>
                </c:pt>
                <c:pt idx="101">
                  <c:v>271.36571478693867</c:v>
                </c:pt>
                <c:pt idx="102">
                  <c:v>174.93003965505582</c:v>
                </c:pt>
                <c:pt idx="103">
                  <c:v>109.42298156928457</c:v>
                </c:pt>
              </c:numCache>
            </c:numRef>
          </c:val>
          <c:extLst xmlns:c16r2="http://schemas.microsoft.com/office/drawing/2015/06/chart">
            <c:ext xmlns:c16="http://schemas.microsoft.com/office/drawing/2014/chart" uri="{C3380CC4-5D6E-409C-BE32-E72D297353CC}">
              <c16:uniqueId val="{00000002-1CC6-4487-8380-B1817CCC58F9}"/>
            </c:ext>
          </c:extLst>
        </c:ser>
        <c:dLbls>
          <c:showLegendKey val="0"/>
          <c:showVal val="0"/>
          <c:showCatName val="0"/>
          <c:showSerName val="0"/>
          <c:showPercent val="0"/>
          <c:showBubbleSize val="0"/>
        </c:dLbls>
        <c:axId val="175953024"/>
        <c:axId val="175955328"/>
      </c:areaChart>
      <c:lineChart>
        <c:grouping val="standard"/>
        <c:varyColors val="0"/>
        <c:ser>
          <c:idx val="3"/>
          <c:order val="3"/>
          <c:tx>
            <c:strRef>
              <c:f>CASOS!$A$11</c:f>
              <c:strCache>
                <c:ptCount val="1"/>
                <c:pt idx="0">
                  <c:v>2022</c:v>
                </c:pt>
              </c:strCache>
            </c:strRef>
          </c:tx>
          <c:spPr>
            <a:ln w="50800">
              <a:solidFill>
                <a:srgbClr val="0000FF"/>
              </a:solidFill>
              <a:prstDash val="solid"/>
              <a:headEnd w="lg" len="med"/>
            </a:ln>
          </c:spPr>
          <c:marker>
            <c:symbol val="circle"/>
            <c:size val="8"/>
            <c:spPr>
              <a:solidFill>
                <a:srgbClr val="0000FF"/>
              </a:solidFill>
              <a:ln>
                <a:solidFill>
                  <a:srgbClr val="0000FF"/>
                </a:solidFill>
              </a:ln>
            </c:spPr>
          </c:marker>
          <c:cat>
            <c:numRef>
              <c:f>CASOS!$B$2:$DB$2</c:f>
              <c:numCache>
                <c:formatCode>0</c:formatCode>
                <c:ptCount val="10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1</c:v>
                </c:pt>
                <c:pt idx="53">
                  <c:v>2</c:v>
                </c:pt>
                <c:pt idx="54">
                  <c:v>3</c:v>
                </c:pt>
                <c:pt idx="55">
                  <c:v>4</c:v>
                </c:pt>
                <c:pt idx="56">
                  <c:v>5</c:v>
                </c:pt>
                <c:pt idx="57">
                  <c:v>6</c:v>
                </c:pt>
                <c:pt idx="58">
                  <c:v>7</c:v>
                </c:pt>
                <c:pt idx="59">
                  <c:v>8</c:v>
                </c:pt>
                <c:pt idx="60">
                  <c:v>9</c:v>
                </c:pt>
                <c:pt idx="61">
                  <c:v>10</c:v>
                </c:pt>
                <c:pt idx="62">
                  <c:v>11</c:v>
                </c:pt>
                <c:pt idx="63">
                  <c:v>12</c:v>
                </c:pt>
                <c:pt idx="64">
                  <c:v>13</c:v>
                </c:pt>
                <c:pt idx="65">
                  <c:v>14</c:v>
                </c:pt>
                <c:pt idx="66">
                  <c:v>15</c:v>
                </c:pt>
                <c:pt idx="67">
                  <c:v>16</c:v>
                </c:pt>
                <c:pt idx="68">
                  <c:v>17</c:v>
                </c:pt>
                <c:pt idx="69">
                  <c:v>18</c:v>
                </c:pt>
                <c:pt idx="70">
                  <c:v>19</c:v>
                </c:pt>
                <c:pt idx="71">
                  <c:v>20</c:v>
                </c:pt>
                <c:pt idx="72">
                  <c:v>21</c:v>
                </c:pt>
                <c:pt idx="73">
                  <c:v>22</c:v>
                </c:pt>
                <c:pt idx="74">
                  <c:v>23</c:v>
                </c:pt>
                <c:pt idx="75">
                  <c:v>24</c:v>
                </c:pt>
                <c:pt idx="76">
                  <c:v>25</c:v>
                </c:pt>
                <c:pt idx="77">
                  <c:v>26</c:v>
                </c:pt>
                <c:pt idx="78">
                  <c:v>27</c:v>
                </c:pt>
                <c:pt idx="79">
                  <c:v>28</c:v>
                </c:pt>
                <c:pt idx="80">
                  <c:v>29</c:v>
                </c:pt>
                <c:pt idx="81">
                  <c:v>30</c:v>
                </c:pt>
                <c:pt idx="82">
                  <c:v>31</c:v>
                </c:pt>
                <c:pt idx="83">
                  <c:v>32</c:v>
                </c:pt>
                <c:pt idx="84">
                  <c:v>33</c:v>
                </c:pt>
                <c:pt idx="85">
                  <c:v>34</c:v>
                </c:pt>
                <c:pt idx="86">
                  <c:v>35</c:v>
                </c:pt>
                <c:pt idx="87">
                  <c:v>36</c:v>
                </c:pt>
                <c:pt idx="88">
                  <c:v>37</c:v>
                </c:pt>
                <c:pt idx="89">
                  <c:v>38</c:v>
                </c:pt>
                <c:pt idx="90">
                  <c:v>39</c:v>
                </c:pt>
                <c:pt idx="91">
                  <c:v>40</c:v>
                </c:pt>
                <c:pt idx="92">
                  <c:v>41</c:v>
                </c:pt>
                <c:pt idx="93">
                  <c:v>42</c:v>
                </c:pt>
                <c:pt idx="94">
                  <c:v>43</c:v>
                </c:pt>
                <c:pt idx="95">
                  <c:v>44</c:v>
                </c:pt>
                <c:pt idx="96">
                  <c:v>45</c:v>
                </c:pt>
                <c:pt idx="97">
                  <c:v>46</c:v>
                </c:pt>
                <c:pt idx="98">
                  <c:v>47</c:v>
                </c:pt>
                <c:pt idx="99">
                  <c:v>48</c:v>
                </c:pt>
                <c:pt idx="100">
                  <c:v>49</c:v>
                </c:pt>
                <c:pt idx="101">
                  <c:v>50</c:v>
                </c:pt>
                <c:pt idx="102">
                  <c:v>51</c:v>
                </c:pt>
                <c:pt idx="103">
                  <c:v>52</c:v>
                </c:pt>
              </c:numCache>
            </c:numRef>
          </c:cat>
          <c:val>
            <c:numRef>
              <c:f>CASOS!$B$11:$DB$11</c:f>
              <c:numCache>
                <c:formatCode>General</c:formatCode>
                <c:ptCount val="104"/>
                <c:pt idx="0">
                  <c:v>311</c:v>
                </c:pt>
                <c:pt idx="1">
                  <c:v>342</c:v>
                </c:pt>
                <c:pt idx="2">
                  <c:v>386</c:v>
                </c:pt>
                <c:pt idx="3">
                  <c:v>257</c:v>
                </c:pt>
                <c:pt idx="4">
                  <c:v>399</c:v>
                </c:pt>
                <c:pt idx="5">
                  <c:v>493</c:v>
                </c:pt>
                <c:pt idx="6">
                  <c:v>485</c:v>
                </c:pt>
                <c:pt idx="7">
                  <c:v>380</c:v>
                </c:pt>
                <c:pt idx="8">
                  <c:v>473</c:v>
                </c:pt>
                <c:pt idx="9">
                  <c:v>353</c:v>
                </c:pt>
                <c:pt idx="10">
                  <c:v>430</c:v>
                </c:pt>
                <c:pt idx="11">
                  <c:v>522</c:v>
                </c:pt>
                <c:pt idx="12">
                  <c:v>400</c:v>
                </c:pt>
                <c:pt idx="13">
                  <c:v>418</c:v>
                </c:pt>
                <c:pt idx="14">
                  <c:v>383</c:v>
                </c:pt>
                <c:pt idx="15">
                  <c:v>447</c:v>
                </c:pt>
                <c:pt idx="16">
                  <c:v>284</c:v>
                </c:pt>
                <c:pt idx="17">
                  <c:v>456</c:v>
                </c:pt>
                <c:pt idx="18">
                  <c:v>502</c:v>
                </c:pt>
                <c:pt idx="19">
                  <c:v>482</c:v>
                </c:pt>
                <c:pt idx="20">
                  <c:v>549</c:v>
                </c:pt>
                <c:pt idx="21">
                  <c:v>612</c:v>
                </c:pt>
                <c:pt idx="22">
                  <c:v>509</c:v>
                </c:pt>
                <c:pt idx="23">
                  <c:v>514</c:v>
                </c:pt>
                <c:pt idx="24">
                  <c:v>441</c:v>
                </c:pt>
                <c:pt idx="25">
                  <c:v>541</c:v>
                </c:pt>
                <c:pt idx="26">
                  <c:v>624</c:v>
                </c:pt>
                <c:pt idx="27">
                  <c:v>622</c:v>
                </c:pt>
                <c:pt idx="28">
                  <c:v>508</c:v>
                </c:pt>
                <c:pt idx="29">
                  <c:v>442</c:v>
                </c:pt>
                <c:pt idx="30">
                  <c:v>498</c:v>
                </c:pt>
                <c:pt idx="31">
                  <c:v>468</c:v>
                </c:pt>
                <c:pt idx="32">
                  <c:v>581</c:v>
                </c:pt>
                <c:pt idx="33">
                  <c:v>464</c:v>
                </c:pt>
                <c:pt idx="34">
                  <c:v>528</c:v>
                </c:pt>
                <c:pt idx="35">
                  <c:v>462</c:v>
                </c:pt>
                <c:pt idx="36">
                  <c:v>361</c:v>
                </c:pt>
                <c:pt idx="37">
                  <c:v>394</c:v>
                </c:pt>
                <c:pt idx="38">
                  <c:v>284</c:v>
                </c:pt>
                <c:pt idx="39">
                  <c:v>364</c:v>
                </c:pt>
                <c:pt idx="40">
                  <c:v>483</c:v>
                </c:pt>
                <c:pt idx="41">
                  <c:v>499</c:v>
                </c:pt>
                <c:pt idx="42">
                  <c:v>477</c:v>
                </c:pt>
                <c:pt idx="43">
                  <c:v>428</c:v>
                </c:pt>
                <c:pt idx="44">
                  <c:v>465</c:v>
                </c:pt>
                <c:pt idx="45">
                  <c:v>523</c:v>
                </c:pt>
                <c:pt idx="46">
                  <c:v>371</c:v>
                </c:pt>
                <c:pt idx="47">
                  <c:v>426</c:v>
                </c:pt>
                <c:pt idx="48">
                  <c:v>317</c:v>
                </c:pt>
                <c:pt idx="49">
                  <c:v>285</c:v>
                </c:pt>
                <c:pt idx="50">
                  <c:v>225</c:v>
                </c:pt>
                <c:pt idx="51">
                  <c:v>212</c:v>
                </c:pt>
                <c:pt idx="52">
                  <c:v>465</c:v>
                </c:pt>
                <c:pt idx="53">
                  <c:v>373</c:v>
                </c:pt>
                <c:pt idx="54">
                  <c:v>368</c:v>
                </c:pt>
                <c:pt idx="55">
                  <c:v>295</c:v>
                </c:pt>
                <c:pt idx="56">
                  <c:v>402</c:v>
                </c:pt>
                <c:pt idx="57">
                  <c:v>378</c:v>
                </c:pt>
                <c:pt idx="58">
                  <c:v>391</c:v>
                </c:pt>
                <c:pt idx="59">
                  <c:v>413</c:v>
                </c:pt>
                <c:pt idx="60">
                  <c:v>537</c:v>
                </c:pt>
                <c:pt idx="61">
                  <c:v>465</c:v>
                </c:pt>
                <c:pt idx="62">
                  <c:v>438</c:v>
                </c:pt>
                <c:pt idx="63">
                  <c:v>373</c:v>
                </c:pt>
                <c:pt idx="64">
                  <c:v>340</c:v>
                </c:pt>
                <c:pt idx="65">
                  <c:v>344</c:v>
                </c:pt>
                <c:pt idx="66">
                  <c:v>328</c:v>
                </c:pt>
                <c:pt idx="67">
                  <c:v>437</c:v>
                </c:pt>
                <c:pt idx="68">
                  <c:v>317</c:v>
                </c:pt>
                <c:pt idx="69">
                  <c:v>320</c:v>
                </c:pt>
                <c:pt idx="70">
                  <c:v>308</c:v>
                </c:pt>
                <c:pt idx="71">
                  <c:v>391</c:v>
                </c:pt>
                <c:pt idx="72">
                  <c:v>395</c:v>
                </c:pt>
                <c:pt idx="73">
                  <c:v>343</c:v>
                </c:pt>
                <c:pt idx="74">
                  <c:v>390</c:v>
                </c:pt>
                <c:pt idx="75">
                  <c:v>394</c:v>
                </c:pt>
                <c:pt idx="76">
                  <c:v>360</c:v>
                </c:pt>
                <c:pt idx="77">
                  <c:v>313</c:v>
                </c:pt>
                <c:pt idx="78">
                  <c:v>346</c:v>
                </c:pt>
                <c:pt idx="79">
                  <c:v>465</c:v>
                </c:pt>
                <c:pt idx="80">
                  <c:v>548</c:v>
                </c:pt>
                <c:pt idx="81">
                  <c:v>445</c:v>
                </c:pt>
                <c:pt idx="82">
                  <c:v>359</c:v>
                </c:pt>
                <c:pt idx="83">
                  <c:v>297</c:v>
                </c:pt>
                <c:pt idx="84">
                  <c:v>98</c:v>
                </c:pt>
              </c:numCache>
            </c:numRef>
          </c:val>
          <c:smooth val="0"/>
          <c:extLst xmlns:c16r2="http://schemas.microsoft.com/office/drawing/2015/06/chart">
            <c:ext xmlns:c16="http://schemas.microsoft.com/office/drawing/2014/chart" uri="{C3380CC4-5D6E-409C-BE32-E72D297353CC}">
              <c16:uniqueId val="{00000003-1CC6-4487-8380-B1817CCC58F9}"/>
            </c:ext>
          </c:extLst>
        </c:ser>
        <c:dLbls>
          <c:showLegendKey val="0"/>
          <c:showVal val="0"/>
          <c:showCatName val="0"/>
          <c:showSerName val="0"/>
          <c:showPercent val="0"/>
          <c:showBubbleSize val="0"/>
        </c:dLbls>
        <c:marker val="1"/>
        <c:smooth val="0"/>
        <c:axId val="175953024"/>
        <c:axId val="175955328"/>
      </c:lineChart>
      <c:catAx>
        <c:axId val="175953024"/>
        <c:scaling>
          <c:orientation val="minMax"/>
        </c:scaling>
        <c:delete val="0"/>
        <c:axPos val="b"/>
        <c:title>
          <c:tx>
            <c:rich>
              <a:bodyPr/>
              <a:lstStyle/>
              <a:p>
                <a:pPr>
                  <a:defRPr lang="es-PE" sz="1200" b="1" i="0" u="none" strike="noStrike" baseline="0">
                    <a:solidFill>
                      <a:srgbClr val="000000"/>
                    </a:solidFill>
                    <a:latin typeface="Arial"/>
                    <a:ea typeface="Arial"/>
                    <a:cs typeface="Arial"/>
                  </a:defRPr>
                </a:pPr>
                <a:r>
                  <a:rPr lang="es-ES"/>
                  <a:t>Semanas Epidemiológicas</a:t>
                </a:r>
              </a:p>
            </c:rich>
          </c:tx>
          <c:layout>
            <c:manualLayout>
              <c:xMode val="edge"/>
              <c:yMode val="edge"/>
              <c:x val="0.39881055448075398"/>
              <c:y val="0.9078985587725219"/>
            </c:manualLayout>
          </c:layout>
          <c:overlay val="0"/>
          <c:spPr>
            <a:noFill/>
            <a:ln w="25400">
              <a:noFill/>
            </a:ln>
          </c:spPr>
        </c:title>
        <c:numFmt formatCode="0" sourceLinked="1"/>
        <c:majorTickMark val="out"/>
        <c:minorTickMark val="none"/>
        <c:tickLblPos val="nextTo"/>
        <c:spPr>
          <a:ln w="9525">
            <a:solidFill>
              <a:schemeClr val="tx1"/>
            </a:solidFill>
          </a:ln>
        </c:spPr>
        <c:txPr>
          <a:bodyPr rot="0" vert="horz"/>
          <a:lstStyle/>
          <a:p>
            <a:pPr>
              <a:defRPr lang="es-PE" sz="850" b="1" i="0" u="none" strike="noStrike" baseline="0">
                <a:solidFill>
                  <a:srgbClr val="000000"/>
                </a:solidFill>
                <a:latin typeface="Arial"/>
                <a:ea typeface="Arial"/>
                <a:cs typeface="Arial"/>
              </a:defRPr>
            </a:pPr>
            <a:endParaRPr lang="es-PE"/>
          </a:p>
        </c:txPr>
        <c:crossAx val="175955328"/>
        <c:crosses val="autoZero"/>
        <c:auto val="1"/>
        <c:lblAlgn val="ctr"/>
        <c:lblOffset val="100"/>
        <c:tickLblSkip val="1"/>
        <c:tickMarkSkip val="1"/>
        <c:noMultiLvlLbl val="0"/>
      </c:catAx>
      <c:valAx>
        <c:axId val="175955328"/>
        <c:scaling>
          <c:orientation val="minMax"/>
          <c:max val="2000"/>
        </c:scaling>
        <c:delete val="0"/>
        <c:axPos val="l"/>
        <c:majorGridlines>
          <c:spPr>
            <a:ln w="3175">
              <a:solidFill>
                <a:srgbClr val="C0C0C0"/>
              </a:solidFill>
              <a:prstDash val="lgDash"/>
            </a:ln>
          </c:spPr>
        </c:majorGridlines>
        <c:title>
          <c:tx>
            <c:rich>
              <a:bodyPr/>
              <a:lstStyle/>
              <a:p>
                <a:pPr>
                  <a:defRPr lang="es-PE" sz="1200" b="1" i="0" u="none" strike="noStrike" baseline="0">
                    <a:solidFill>
                      <a:srgbClr val="000000"/>
                    </a:solidFill>
                    <a:latin typeface="Arial"/>
                    <a:ea typeface="Arial"/>
                    <a:cs typeface="Arial"/>
                  </a:defRPr>
                </a:pPr>
                <a:r>
                  <a:rPr lang="es-ES"/>
                  <a:t>Nº Casos</a:t>
                </a:r>
              </a:p>
            </c:rich>
          </c:tx>
          <c:layout>
            <c:manualLayout>
              <c:xMode val="edge"/>
              <c:yMode val="edge"/>
              <c:x val="3.447476229287888E-4"/>
              <c:y val="0.41920903954802224"/>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lang="es-PE" sz="850" b="1" i="0" u="none" strike="noStrike" baseline="0">
                <a:solidFill>
                  <a:srgbClr val="000000"/>
                </a:solidFill>
                <a:latin typeface="Arial"/>
                <a:ea typeface="Arial"/>
                <a:cs typeface="Arial"/>
              </a:defRPr>
            </a:pPr>
            <a:endParaRPr lang="es-PE"/>
          </a:p>
        </c:txPr>
        <c:crossAx val="175953024"/>
        <c:crosses val="autoZero"/>
        <c:crossBetween val="between"/>
        <c:majorUnit val="300"/>
      </c:valAx>
      <c:spPr>
        <a:noFill/>
        <a:ln w="12700">
          <a:solidFill>
            <a:srgbClr val="808080"/>
          </a:solidFill>
          <a:prstDash val="solid"/>
        </a:ln>
      </c:spPr>
    </c:plotArea>
    <c:plotVisOnly val="1"/>
    <c:dispBlanksAs val="gap"/>
    <c:showDLblsOverMax val="0"/>
  </c:chart>
  <c:spPr>
    <a:noFill/>
    <a:ln w="9525">
      <a:noFill/>
    </a:ln>
  </c:spPr>
  <c:txPr>
    <a:bodyPr/>
    <a:lstStyle/>
    <a:p>
      <a:pPr>
        <a:defRPr sz="1200" b="0" i="0" u="none" strike="noStrike" baseline="0">
          <a:solidFill>
            <a:srgbClr val="000000"/>
          </a:solidFill>
          <a:latin typeface="Arial"/>
          <a:ea typeface="Arial"/>
          <a:cs typeface="Arial"/>
        </a:defRPr>
      </a:pPr>
      <a:endParaRPr lang="es-PE"/>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P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s-PE" sz="1600" b="1"/>
              <a:t>Casos</a:t>
            </a:r>
            <a:r>
              <a:rPr lang="es-PE" sz="1600" b="1" baseline="0"/>
              <a:t> de Dengue según tipo y Hospitalizados. GERESA Loreto.</a:t>
            </a:r>
          </a:p>
          <a:p>
            <a:pPr>
              <a:defRPr sz="1600" b="1" i="0" u="none" strike="noStrike" kern="1200" spc="0" baseline="0">
                <a:solidFill>
                  <a:schemeClr val="tx1">
                    <a:lumMod val="65000"/>
                    <a:lumOff val="35000"/>
                  </a:schemeClr>
                </a:solidFill>
                <a:latin typeface="+mn-lt"/>
                <a:ea typeface="+mn-ea"/>
                <a:cs typeface="+mn-cs"/>
              </a:defRPr>
            </a:pPr>
            <a:r>
              <a:rPr lang="es-PE" sz="1600" b="1" baseline="0"/>
              <a:t>Junio - Julio- Agosto -  2023 (Corte 25/08/2023)</a:t>
            </a:r>
            <a:endParaRPr lang="es-PE" sz="1600" b="1"/>
          </a:p>
        </c:rich>
      </c:tx>
      <c:layout>
        <c:manualLayout>
          <c:xMode val="edge"/>
          <c:yMode val="edge"/>
          <c:x val="0.27622798732109255"/>
          <c:y val="8.9301179391491226E-3"/>
        </c:manualLayout>
      </c:layout>
      <c:overlay val="0"/>
      <c:spPr>
        <a:noFill/>
        <a:ln>
          <a:noFill/>
        </a:ln>
        <a:effectLst/>
      </c:spPr>
    </c:title>
    <c:autoTitleDeleted val="0"/>
    <c:plotArea>
      <c:layout>
        <c:manualLayout>
          <c:layoutTarget val="inner"/>
          <c:xMode val="edge"/>
          <c:yMode val="edge"/>
          <c:x val="2.0987843529258525E-2"/>
          <c:y val="0.15249822714400205"/>
          <c:w val="0.95992207623772086"/>
          <c:h val="0.70378383616810813"/>
        </c:manualLayout>
      </c:layout>
      <c:areaChart>
        <c:grouping val="stacked"/>
        <c:varyColors val="0"/>
        <c:ser>
          <c:idx val="3"/>
          <c:order val="2"/>
          <c:spPr>
            <a:solidFill>
              <a:schemeClr val="accent4"/>
            </a:solidFill>
            <a:ln>
              <a:noFill/>
            </a:ln>
            <a:effectLst/>
          </c:spPr>
          <c:cat>
            <c:numRef>
              <c:f>grafico!$A$148:$A$232</c:f>
              <c:numCache>
                <c:formatCode>m/d/yyyy</c:formatCode>
                <c:ptCount val="85"/>
                <c:pt idx="0">
                  <c:v>45079</c:v>
                </c:pt>
                <c:pt idx="1">
                  <c:v>45080</c:v>
                </c:pt>
                <c:pt idx="2">
                  <c:v>45081</c:v>
                </c:pt>
                <c:pt idx="3">
                  <c:v>45082</c:v>
                </c:pt>
                <c:pt idx="4">
                  <c:v>45083</c:v>
                </c:pt>
                <c:pt idx="5">
                  <c:v>45084</c:v>
                </c:pt>
                <c:pt idx="6">
                  <c:v>45085</c:v>
                </c:pt>
                <c:pt idx="7">
                  <c:v>45086</c:v>
                </c:pt>
                <c:pt idx="8">
                  <c:v>45087</c:v>
                </c:pt>
                <c:pt idx="9">
                  <c:v>45088</c:v>
                </c:pt>
                <c:pt idx="10">
                  <c:v>45089</c:v>
                </c:pt>
                <c:pt idx="11">
                  <c:v>45090</c:v>
                </c:pt>
                <c:pt idx="12">
                  <c:v>45091</c:v>
                </c:pt>
                <c:pt idx="13">
                  <c:v>45092</c:v>
                </c:pt>
                <c:pt idx="14">
                  <c:v>45093</c:v>
                </c:pt>
                <c:pt idx="15">
                  <c:v>45094</c:v>
                </c:pt>
                <c:pt idx="16">
                  <c:v>45095</c:v>
                </c:pt>
                <c:pt idx="17">
                  <c:v>45096</c:v>
                </c:pt>
                <c:pt idx="18">
                  <c:v>45097</c:v>
                </c:pt>
                <c:pt idx="19">
                  <c:v>45098</c:v>
                </c:pt>
                <c:pt idx="20">
                  <c:v>45099</c:v>
                </c:pt>
                <c:pt idx="21">
                  <c:v>45100</c:v>
                </c:pt>
                <c:pt idx="22">
                  <c:v>45101</c:v>
                </c:pt>
                <c:pt idx="23">
                  <c:v>45102</c:v>
                </c:pt>
                <c:pt idx="24">
                  <c:v>45103</c:v>
                </c:pt>
                <c:pt idx="25">
                  <c:v>45104</c:v>
                </c:pt>
                <c:pt idx="26">
                  <c:v>45105</c:v>
                </c:pt>
                <c:pt idx="27">
                  <c:v>45106</c:v>
                </c:pt>
                <c:pt idx="28">
                  <c:v>45107</c:v>
                </c:pt>
                <c:pt idx="29">
                  <c:v>45108</c:v>
                </c:pt>
                <c:pt idx="30">
                  <c:v>45109</c:v>
                </c:pt>
                <c:pt idx="31">
                  <c:v>45110</c:v>
                </c:pt>
                <c:pt idx="32">
                  <c:v>45111</c:v>
                </c:pt>
                <c:pt idx="33">
                  <c:v>45112</c:v>
                </c:pt>
                <c:pt idx="34">
                  <c:v>45113</c:v>
                </c:pt>
                <c:pt idx="35">
                  <c:v>45114</c:v>
                </c:pt>
                <c:pt idx="36">
                  <c:v>45115</c:v>
                </c:pt>
                <c:pt idx="37">
                  <c:v>45116</c:v>
                </c:pt>
                <c:pt idx="38">
                  <c:v>45117</c:v>
                </c:pt>
                <c:pt idx="39">
                  <c:v>45118</c:v>
                </c:pt>
                <c:pt idx="40">
                  <c:v>45119</c:v>
                </c:pt>
                <c:pt idx="41">
                  <c:v>45120</c:v>
                </c:pt>
                <c:pt idx="42">
                  <c:v>45121</c:v>
                </c:pt>
                <c:pt idx="43">
                  <c:v>45122</c:v>
                </c:pt>
                <c:pt idx="44">
                  <c:v>45123</c:v>
                </c:pt>
                <c:pt idx="45">
                  <c:v>45124</c:v>
                </c:pt>
                <c:pt idx="46">
                  <c:v>45125</c:v>
                </c:pt>
                <c:pt idx="47">
                  <c:v>45126</c:v>
                </c:pt>
                <c:pt idx="48">
                  <c:v>45127</c:v>
                </c:pt>
                <c:pt idx="49">
                  <c:v>45128</c:v>
                </c:pt>
                <c:pt idx="50">
                  <c:v>45129</c:v>
                </c:pt>
                <c:pt idx="51">
                  <c:v>45130</c:v>
                </c:pt>
                <c:pt idx="52">
                  <c:v>45131</c:v>
                </c:pt>
                <c:pt idx="53">
                  <c:v>45132</c:v>
                </c:pt>
                <c:pt idx="54">
                  <c:v>45133</c:v>
                </c:pt>
                <c:pt idx="55">
                  <c:v>45134</c:v>
                </c:pt>
                <c:pt idx="56">
                  <c:v>45135</c:v>
                </c:pt>
                <c:pt idx="57">
                  <c:v>45136</c:v>
                </c:pt>
                <c:pt idx="58">
                  <c:v>45137</c:v>
                </c:pt>
                <c:pt idx="59">
                  <c:v>45138</c:v>
                </c:pt>
                <c:pt idx="60">
                  <c:v>45139</c:v>
                </c:pt>
                <c:pt idx="61">
                  <c:v>45140</c:v>
                </c:pt>
                <c:pt idx="62">
                  <c:v>45141</c:v>
                </c:pt>
                <c:pt idx="63">
                  <c:v>45142</c:v>
                </c:pt>
                <c:pt idx="64">
                  <c:v>45143</c:v>
                </c:pt>
                <c:pt idx="65">
                  <c:v>45144</c:v>
                </c:pt>
                <c:pt idx="66">
                  <c:v>45145</c:v>
                </c:pt>
                <c:pt idx="67">
                  <c:v>45146</c:v>
                </c:pt>
                <c:pt idx="68">
                  <c:v>45147</c:v>
                </c:pt>
                <c:pt idx="69">
                  <c:v>45148</c:v>
                </c:pt>
                <c:pt idx="70">
                  <c:v>45149</c:v>
                </c:pt>
                <c:pt idx="71">
                  <c:v>45150</c:v>
                </c:pt>
                <c:pt idx="72">
                  <c:v>45151</c:v>
                </c:pt>
                <c:pt idx="73">
                  <c:v>45152</c:v>
                </c:pt>
                <c:pt idx="74">
                  <c:v>45153</c:v>
                </c:pt>
                <c:pt idx="75">
                  <c:v>45154</c:v>
                </c:pt>
                <c:pt idx="76">
                  <c:v>45155</c:v>
                </c:pt>
                <c:pt idx="77">
                  <c:v>45156</c:v>
                </c:pt>
                <c:pt idx="78">
                  <c:v>45157</c:v>
                </c:pt>
                <c:pt idx="79">
                  <c:v>45158</c:v>
                </c:pt>
                <c:pt idx="80">
                  <c:v>45159</c:v>
                </c:pt>
                <c:pt idx="81">
                  <c:v>45160</c:v>
                </c:pt>
                <c:pt idx="82">
                  <c:v>45161</c:v>
                </c:pt>
                <c:pt idx="83">
                  <c:v>45162</c:v>
                </c:pt>
                <c:pt idx="84">
                  <c:v>45163</c:v>
                </c:pt>
              </c:numCache>
            </c:numRef>
          </c:cat>
          <c:val>
            <c:numRef>
              <c:f>grafico!$E$147:$E$232</c:f>
              <c:numCache>
                <c:formatCode>General</c:formatCode>
                <c:ptCount val="86"/>
                <c:pt idx="0">
                  <c:v>10</c:v>
                </c:pt>
                <c:pt idx="1">
                  <c:v>8</c:v>
                </c:pt>
                <c:pt idx="2">
                  <c:v>6</c:v>
                </c:pt>
                <c:pt idx="3">
                  <c:v>7</c:v>
                </c:pt>
                <c:pt idx="4">
                  <c:v>3</c:v>
                </c:pt>
                <c:pt idx="5">
                  <c:v>7</c:v>
                </c:pt>
                <c:pt idx="6">
                  <c:v>9</c:v>
                </c:pt>
                <c:pt idx="7">
                  <c:v>8</c:v>
                </c:pt>
                <c:pt idx="8">
                  <c:v>5</c:v>
                </c:pt>
                <c:pt idx="9">
                  <c:v>5</c:v>
                </c:pt>
                <c:pt idx="10">
                  <c:v>7</c:v>
                </c:pt>
                <c:pt idx="11">
                  <c:v>17</c:v>
                </c:pt>
                <c:pt idx="12">
                  <c:v>20</c:v>
                </c:pt>
                <c:pt idx="13">
                  <c:v>15</c:v>
                </c:pt>
                <c:pt idx="14">
                  <c:v>14</c:v>
                </c:pt>
                <c:pt idx="15">
                  <c:v>10</c:v>
                </c:pt>
                <c:pt idx="16">
                  <c:v>10</c:v>
                </c:pt>
                <c:pt idx="17">
                  <c:v>13</c:v>
                </c:pt>
                <c:pt idx="18">
                  <c:v>8</c:v>
                </c:pt>
                <c:pt idx="19">
                  <c:v>7</c:v>
                </c:pt>
                <c:pt idx="20">
                  <c:v>10</c:v>
                </c:pt>
                <c:pt idx="21">
                  <c:v>14</c:v>
                </c:pt>
                <c:pt idx="22">
                  <c:v>18</c:v>
                </c:pt>
                <c:pt idx="23">
                  <c:v>11</c:v>
                </c:pt>
                <c:pt idx="24">
                  <c:v>20</c:v>
                </c:pt>
                <c:pt idx="25">
                  <c:v>35</c:v>
                </c:pt>
                <c:pt idx="26">
                  <c:v>24</c:v>
                </c:pt>
                <c:pt idx="27">
                  <c:v>25</c:v>
                </c:pt>
                <c:pt idx="28">
                  <c:v>8</c:v>
                </c:pt>
                <c:pt idx="29">
                  <c:v>31</c:v>
                </c:pt>
                <c:pt idx="30">
                  <c:v>19</c:v>
                </c:pt>
                <c:pt idx="31">
                  <c:v>16</c:v>
                </c:pt>
                <c:pt idx="32">
                  <c:v>16</c:v>
                </c:pt>
                <c:pt idx="33">
                  <c:v>16</c:v>
                </c:pt>
                <c:pt idx="34">
                  <c:v>12</c:v>
                </c:pt>
                <c:pt idx="35">
                  <c:v>10</c:v>
                </c:pt>
                <c:pt idx="36">
                  <c:v>1</c:v>
                </c:pt>
                <c:pt idx="37">
                  <c:v>5</c:v>
                </c:pt>
                <c:pt idx="38">
                  <c:v>12</c:v>
                </c:pt>
                <c:pt idx="39">
                  <c:v>14</c:v>
                </c:pt>
                <c:pt idx="40">
                  <c:v>5</c:v>
                </c:pt>
                <c:pt idx="41">
                  <c:v>11</c:v>
                </c:pt>
                <c:pt idx="42">
                  <c:v>13</c:v>
                </c:pt>
                <c:pt idx="43">
                  <c:v>4</c:v>
                </c:pt>
                <c:pt idx="44">
                  <c:v>4</c:v>
                </c:pt>
                <c:pt idx="45">
                  <c:v>6</c:v>
                </c:pt>
                <c:pt idx="46">
                  <c:v>6</c:v>
                </c:pt>
                <c:pt idx="47">
                  <c:v>8</c:v>
                </c:pt>
                <c:pt idx="48">
                  <c:v>8</c:v>
                </c:pt>
                <c:pt idx="49">
                  <c:v>7</c:v>
                </c:pt>
                <c:pt idx="50">
                  <c:v>5</c:v>
                </c:pt>
                <c:pt idx="51">
                  <c:v>4</c:v>
                </c:pt>
                <c:pt idx="52">
                  <c:v>7</c:v>
                </c:pt>
                <c:pt idx="53">
                  <c:v>9</c:v>
                </c:pt>
                <c:pt idx="54">
                  <c:v>5</c:v>
                </c:pt>
                <c:pt idx="55">
                  <c:v>11</c:v>
                </c:pt>
                <c:pt idx="56">
                  <c:v>7</c:v>
                </c:pt>
                <c:pt idx="57">
                  <c:v>5</c:v>
                </c:pt>
                <c:pt idx="58">
                  <c:v>0</c:v>
                </c:pt>
                <c:pt idx="59">
                  <c:v>1</c:v>
                </c:pt>
                <c:pt idx="60">
                  <c:v>6</c:v>
                </c:pt>
                <c:pt idx="61">
                  <c:v>6</c:v>
                </c:pt>
                <c:pt idx="62">
                  <c:v>7</c:v>
                </c:pt>
                <c:pt idx="63">
                  <c:v>8</c:v>
                </c:pt>
                <c:pt idx="64">
                  <c:v>6</c:v>
                </c:pt>
                <c:pt idx="65">
                  <c:v>8</c:v>
                </c:pt>
                <c:pt idx="66">
                  <c:v>8</c:v>
                </c:pt>
                <c:pt idx="67">
                  <c:v>5</c:v>
                </c:pt>
                <c:pt idx="68">
                  <c:v>6</c:v>
                </c:pt>
                <c:pt idx="69">
                  <c:v>5</c:v>
                </c:pt>
                <c:pt idx="70">
                  <c:v>6</c:v>
                </c:pt>
                <c:pt idx="71">
                  <c:v>5</c:v>
                </c:pt>
                <c:pt idx="72">
                  <c:v>5</c:v>
                </c:pt>
                <c:pt idx="73">
                  <c:v>4</c:v>
                </c:pt>
                <c:pt idx="74">
                  <c:v>7</c:v>
                </c:pt>
                <c:pt idx="75">
                  <c:v>6</c:v>
                </c:pt>
                <c:pt idx="76">
                  <c:v>4</c:v>
                </c:pt>
                <c:pt idx="77">
                  <c:v>4</c:v>
                </c:pt>
                <c:pt idx="78">
                  <c:v>3</c:v>
                </c:pt>
                <c:pt idx="79">
                  <c:v>2</c:v>
                </c:pt>
                <c:pt idx="80">
                  <c:v>2</c:v>
                </c:pt>
                <c:pt idx="81">
                  <c:v>5</c:v>
                </c:pt>
                <c:pt idx="82">
                  <c:v>5</c:v>
                </c:pt>
                <c:pt idx="83">
                  <c:v>12</c:v>
                </c:pt>
                <c:pt idx="84">
                  <c:v>6</c:v>
                </c:pt>
                <c:pt idx="85">
                  <c:v>7</c:v>
                </c:pt>
              </c:numCache>
            </c:numRef>
          </c:val>
          <c:extLst xmlns:c16r2="http://schemas.microsoft.com/office/drawing/2015/06/chart">
            <c:ext xmlns:c16="http://schemas.microsoft.com/office/drawing/2014/chart" uri="{C3380CC4-5D6E-409C-BE32-E72D297353CC}">
              <c16:uniqueId val="{00000000-8725-43C6-A3EE-D9123B05EC30}"/>
            </c:ext>
          </c:extLst>
        </c:ser>
        <c:dLbls>
          <c:showLegendKey val="0"/>
          <c:showVal val="0"/>
          <c:showCatName val="0"/>
          <c:showSerName val="0"/>
          <c:showPercent val="0"/>
          <c:showBubbleSize val="0"/>
        </c:dLbls>
        <c:axId val="176629632"/>
        <c:axId val="176631168"/>
      </c:areaChart>
      <c:barChart>
        <c:barDir val="col"/>
        <c:grouping val="clustered"/>
        <c:varyColors val="0"/>
        <c:dLbls>
          <c:showLegendKey val="0"/>
          <c:showVal val="0"/>
          <c:showCatName val="0"/>
          <c:showSerName val="0"/>
          <c:showPercent val="0"/>
          <c:showBubbleSize val="0"/>
        </c:dLbls>
        <c:gapWidth val="150"/>
        <c:axId val="176629632"/>
        <c:axId val="176631168"/>
        <c:extLst xmlns:c16r2="http://schemas.microsoft.com/office/drawing/2015/06/chart">
          <c:ext xmlns:c15="http://schemas.microsoft.com/office/drawing/2012/chart" uri="{02D57815-91ED-43cb-92C2-25804820EDAC}">
            <c15:filteredBarSeries>
              <c15:ser>
                <c:idx val="2"/>
                <c:order val="2"/>
                <c:spPr>
                  <a:solidFill>
                    <a:schemeClr val="accent3"/>
                  </a:solidFill>
                  <a:ln>
                    <a:noFill/>
                  </a:ln>
                  <a:effectLst/>
                </c:spPr>
                <c:invertIfNegative val="0"/>
                <c:cat>
                  <c:numRef>
                    <c:extLst>
                      <c:ext uri="{02D57815-91ED-43cb-92C2-25804820EDAC}">
                        <c15:formulaRef>
                          <c15:sqref>grafico!$A$147:$A$207</c15:sqref>
                        </c15:formulaRef>
                      </c:ext>
                    </c:extLst>
                    <c:numCache>
                      <c:formatCode>m/d/yyyy</c:formatCode>
                      <c:ptCount val="61"/>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numCache>
                  </c:numRef>
                </c:cat>
                <c:val>
                  <c:numRef>
                    <c:extLst>
                      <c:ext uri="{02D57815-91ED-43cb-92C2-25804820EDAC}">
                        <c15:formulaRef>
                          <c15:sqref>grafico!$D$147:$D$207</c15:sqref>
                        </c15:formulaRef>
                      </c:ext>
                    </c:extLst>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numCache>
                  </c:numRef>
                </c:val>
                <c:extLst>
                  <c:ext xmlns:c16="http://schemas.microsoft.com/office/drawing/2014/chart" uri="{C3380CC4-5D6E-409C-BE32-E72D297353CC}">
                    <c16:uniqueId val="{00000005-8725-43C6-A3EE-D9123B05EC30}"/>
                  </c:ext>
                </c:extLst>
              </c15:ser>
            </c15:filteredBarSeries>
          </c:ext>
        </c:extLst>
      </c:barChart>
      <c:lineChart>
        <c:grouping val="standard"/>
        <c:varyColors val="0"/>
        <c:ser>
          <c:idx val="0"/>
          <c:order val="0"/>
          <c:spPr>
            <a:ln w="28575" cap="rnd">
              <a:solidFill>
                <a:srgbClr val="0070C0"/>
              </a:solidFill>
              <a:round/>
            </a:ln>
            <a:effectLst/>
          </c:spPr>
          <c:marker>
            <c:symbol val="none"/>
          </c:marker>
          <c:dLbls>
            <c:dLbl>
              <c:idx val="84"/>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725-43C6-A3EE-D9123B05EC3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PE"/>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grafico!$A$147:$A$232</c:f>
              <c:numCache>
                <c:formatCode>m/d/yyyy</c:formatCode>
                <c:ptCount val="86"/>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numCache>
            </c:numRef>
          </c:cat>
          <c:val>
            <c:numRef>
              <c:f>grafico!$B$147:$B$232</c:f>
              <c:numCache>
                <c:formatCode>General</c:formatCode>
                <c:ptCount val="86"/>
                <c:pt idx="0">
                  <c:v>63</c:v>
                </c:pt>
                <c:pt idx="1">
                  <c:v>57</c:v>
                </c:pt>
                <c:pt idx="2">
                  <c:v>45</c:v>
                </c:pt>
                <c:pt idx="3">
                  <c:v>46</c:v>
                </c:pt>
                <c:pt idx="4">
                  <c:v>60</c:v>
                </c:pt>
                <c:pt idx="5">
                  <c:v>51</c:v>
                </c:pt>
                <c:pt idx="6">
                  <c:v>42</c:v>
                </c:pt>
                <c:pt idx="7">
                  <c:v>44</c:v>
                </c:pt>
                <c:pt idx="8">
                  <c:v>50</c:v>
                </c:pt>
                <c:pt idx="9">
                  <c:v>50</c:v>
                </c:pt>
                <c:pt idx="10">
                  <c:v>59</c:v>
                </c:pt>
                <c:pt idx="11">
                  <c:v>66</c:v>
                </c:pt>
                <c:pt idx="12">
                  <c:v>43</c:v>
                </c:pt>
                <c:pt idx="13">
                  <c:v>29</c:v>
                </c:pt>
                <c:pt idx="14">
                  <c:v>14</c:v>
                </c:pt>
                <c:pt idx="15">
                  <c:v>22</c:v>
                </c:pt>
                <c:pt idx="16">
                  <c:v>23</c:v>
                </c:pt>
                <c:pt idx="17">
                  <c:v>15</c:v>
                </c:pt>
                <c:pt idx="18">
                  <c:v>28</c:v>
                </c:pt>
                <c:pt idx="19">
                  <c:v>27</c:v>
                </c:pt>
                <c:pt idx="20">
                  <c:v>36</c:v>
                </c:pt>
                <c:pt idx="21">
                  <c:v>22</c:v>
                </c:pt>
                <c:pt idx="22">
                  <c:v>18</c:v>
                </c:pt>
                <c:pt idx="23">
                  <c:v>11</c:v>
                </c:pt>
                <c:pt idx="24">
                  <c:v>20</c:v>
                </c:pt>
                <c:pt idx="25">
                  <c:v>35</c:v>
                </c:pt>
                <c:pt idx="26">
                  <c:v>24</c:v>
                </c:pt>
                <c:pt idx="27">
                  <c:v>25</c:v>
                </c:pt>
                <c:pt idx="28">
                  <c:v>8</c:v>
                </c:pt>
                <c:pt idx="29">
                  <c:v>31</c:v>
                </c:pt>
                <c:pt idx="30">
                  <c:v>19</c:v>
                </c:pt>
                <c:pt idx="31">
                  <c:v>16</c:v>
                </c:pt>
                <c:pt idx="32">
                  <c:v>16</c:v>
                </c:pt>
                <c:pt idx="33">
                  <c:v>27</c:v>
                </c:pt>
                <c:pt idx="34">
                  <c:v>32</c:v>
                </c:pt>
                <c:pt idx="35">
                  <c:v>19</c:v>
                </c:pt>
                <c:pt idx="36">
                  <c:v>17</c:v>
                </c:pt>
                <c:pt idx="37">
                  <c:v>11</c:v>
                </c:pt>
                <c:pt idx="38">
                  <c:v>14</c:v>
                </c:pt>
                <c:pt idx="39">
                  <c:v>38</c:v>
                </c:pt>
                <c:pt idx="40">
                  <c:v>19</c:v>
                </c:pt>
                <c:pt idx="41">
                  <c:v>26</c:v>
                </c:pt>
                <c:pt idx="42">
                  <c:v>21</c:v>
                </c:pt>
                <c:pt idx="43">
                  <c:v>9</c:v>
                </c:pt>
                <c:pt idx="44">
                  <c:v>15</c:v>
                </c:pt>
                <c:pt idx="45">
                  <c:v>11</c:v>
                </c:pt>
                <c:pt idx="46">
                  <c:v>26</c:v>
                </c:pt>
                <c:pt idx="47">
                  <c:v>27</c:v>
                </c:pt>
                <c:pt idx="48">
                  <c:v>22</c:v>
                </c:pt>
                <c:pt idx="49">
                  <c:v>18</c:v>
                </c:pt>
                <c:pt idx="50">
                  <c:v>11</c:v>
                </c:pt>
                <c:pt idx="51">
                  <c:v>15</c:v>
                </c:pt>
                <c:pt idx="52">
                  <c:v>17</c:v>
                </c:pt>
                <c:pt idx="53">
                  <c:v>20</c:v>
                </c:pt>
                <c:pt idx="54">
                  <c:v>8</c:v>
                </c:pt>
                <c:pt idx="55">
                  <c:v>26</c:v>
                </c:pt>
                <c:pt idx="56">
                  <c:v>13</c:v>
                </c:pt>
                <c:pt idx="57">
                  <c:v>7</c:v>
                </c:pt>
                <c:pt idx="58">
                  <c:v>1</c:v>
                </c:pt>
                <c:pt idx="59">
                  <c:v>1</c:v>
                </c:pt>
                <c:pt idx="60">
                  <c:v>24</c:v>
                </c:pt>
                <c:pt idx="61">
                  <c:v>31</c:v>
                </c:pt>
                <c:pt idx="62">
                  <c:v>33</c:v>
                </c:pt>
                <c:pt idx="63">
                  <c:v>15</c:v>
                </c:pt>
                <c:pt idx="64">
                  <c:v>15</c:v>
                </c:pt>
                <c:pt idx="65">
                  <c:v>17</c:v>
                </c:pt>
                <c:pt idx="66">
                  <c:v>13</c:v>
                </c:pt>
                <c:pt idx="67">
                  <c:v>15</c:v>
                </c:pt>
                <c:pt idx="68">
                  <c:v>18</c:v>
                </c:pt>
                <c:pt idx="69">
                  <c:v>31</c:v>
                </c:pt>
                <c:pt idx="70">
                  <c:v>28</c:v>
                </c:pt>
                <c:pt idx="71">
                  <c:v>21</c:v>
                </c:pt>
                <c:pt idx="72">
                  <c:v>17</c:v>
                </c:pt>
                <c:pt idx="73">
                  <c:v>14</c:v>
                </c:pt>
                <c:pt idx="74">
                  <c:v>20</c:v>
                </c:pt>
                <c:pt idx="75">
                  <c:v>22</c:v>
                </c:pt>
                <c:pt idx="76">
                  <c:v>32</c:v>
                </c:pt>
                <c:pt idx="77">
                  <c:v>36</c:v>
                </c:pt>
                <c:pt idx="78">
                  <c:v>19</c:v>
                </c:pt>
                <c:pt idx="79">
                  <c:v>18</c:v>
                </c:pt>
                <c:pt idx="80">
                  <c:v>15</c:v>
                </c:pt>
                <c:pt idx="81">
                  <c:v>26</c:v>
                </c:pt>
                <c:pt idx="82">
                  <c:v>26</c:v>
                </c:pt>
                <c:pt idx="83">
                  <c:v>14</c:v>
                </c:pt>
                <c:pt idx="84">
                  <c:v>3</c:v>
                </c:pt>
                <c:pt idx="85">
                  <c:v>3</c:v>
                </c:pt>
              </c:numCache>
            </c:numRef>
          </c:val>
          <c:smooth val="0"/>
          <c:extLst xmlns:c16r2="http://schemas.microsoft.com/office/drawing/2015/06/chart">
            <c:ext xmlns:c16="http://schemas.microsoft.com/office/drawing/2014/chart" uri="{C3380CC4-5D6E-409C-BE32-E72D297353CC}">
              <c16:uniqueId val="{00000002-8725-43C6-A3EE-D9123B05EC30}"/>
            </c:ext>
          </c:extLst>
        </c:ser>
        <c:ser>
          <c:idx val="1"/>
          <c:order val="1"/>
          <c:spPr>
            <a:ln w="28575" cap="rnd">
              <a:solidFill>
                <a:srgbClr val="00B050"/>
              </a:solidFill>
              <a:round/>
            </a:ln>
            <a:effectLst/>
          </c:spPr>
          <c:marker>
            <c:symbol val="none"/>
          </c:marker>
          <c:dLbls>
            <c:dLbl>
              <c:idx val="85"/>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725-43C6-A3EE-D9123B05EC3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s-PE"/>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grafico!$A$147:$A$232</c:f>
              <c:numCache>
                <c:formatCode>m/d/yyyy</c:formatCode>
                <c:ptCount val="86"/>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numCache>
            </c:numRef>
          </c:cat>
          <c:val>
            <c:numRef>
              <c:f>grafico!$C$147:$C$232</c:f>
              <c:numCache>
                <c:formatCode>General</c:formatCode>
                <c:ptCount val="86"/>
                <c:pt idx="0">
                  <c:v>10</c:v>
                </c:pt>
                <c:pt idx="1">
                  <c:v>8</c:v>
                </c:pt>
                <c:pt idx="2">
                  <c:v>6</c:v>
                </c:pt>
                <c:pt idx="3">
                  <c:v>7</c:v>
                </c:pt>
                <c:pt idx="4">
                  <c:v>3</c:v>
                </c:pt>
                <c:pt idx="5">
                  <c:v>7</c:v>
                </c:pt>
                <c:pt idx="6">
                  <c:v>9</c:v>
                </c:pt>
                <c:pt idx="7">
                  <c:v>8</c:v>
                </c:pt>
                <c:pt idx="8">
                  <c:v>5</c:v>
                </c:pt>
                <c:pt idx="9">
                  <c:v>5</c:v>
                </c:pt>
                <c:pt idx="10">
                  <c:v>7</c:v>
                </c:pt>
                <c:pt idx="11">
                  <c:v>12</c:v>
                </c:pt>
                <c:pt idx="12">
                  <c:v>20</c:v>
                </c:pt>
                <c:pt idx="13">
                  <c:v>20</c:v>
                </c:pt>
                <c:pt idx="14">
                  <c:v>14</c:v>
                </c:pt>
                <c:pt idx="15">
                  <c:v>10</c:v>
                </c:pt>
                <c:pt idx="16">
                  <c:v>10</c:v>
                </c:pt>
                <c:pt idx="17">
                  <c:v>13</c:v>
                </c:pt>
                <c:pt idx="18">
                  <c:v>8</c:v>
                </c:pt>
                <c:pt idx="19">
                  <c:v>7</c:v>
                </c:pt>
                <c:pt idx="20">
                  <c:v>10</c:v>
                </c:pt>
                <c:pt idx="21">
                  <c:v>14</c:v>
                </c:pt>
                <c:pt idx="22">
                  <c:v>11</c:v>
                </c:pt>
                <c:pt idx="23">
                  <c:v>10</c:v>
                </c:pt>
                <c:pt idx="24">
                  <c:v>14</c:v>
                </c:pt>
                <c:pt idx="25">
                  <c:v>13</c:v>
                </c:pt>
                <c:pt idx="26">
                  <c:v>7</c:v>
                </c:pt>
                <c:pt idx="27">
                  <c:v>9</c:v>
                </c:pt>
                <c:pt idx="28">
                  <c:v>9</c:v>
                </c:pt>
                <c:pt idx="29">
                  <c:v>13</c:v>
                </c:pt>
                <c:pt idx="30">
                  <c:v>9</c:v>
                </c:pt>
                <c:pt idx="31">
                  <c:v>10</c:v>
                </c:pt>
                <c:pt idx="32">
                  <c:v>12</c:v>
                </c:pt>
                <c:pt idx="33">
                  <c:v>16</c:v>
                </c:pt>
                <c:pt idx="34">
                  <c:v>12</c:v>
                </c:pt>
                <c:pt idx="35">
                  <c:v>10</c:v>
                </c:pt>
                <c:pt idx="36">
                  <c:v>1</c:v>
                </c:pt>
                <c:pt idx="37">
                  <c:v>5</c:v>
                </c:pt>
                <c:pt idx="38">
                  <c:v>12</c:v>
                </c:pt>
                <c:pt idx="39">
                  <c:v>14</c:v>
                </c:pt>
                <c:pt idx="40">
                  <c:v>5</c:v>
                </c:pt>
                <c:pt idx="41">
                  <c:v>11</c:v>
                </c:pt>
                <c:pt idx="42">
                  <c:v>13</c:v>
                </c:pt>
                <c:pt idx="43">
                  <c:v>4</c:v>
                </c:pt>
                <c:pt idx="44">
                  <c:v>4</c:v>
                </c:pt>
                <c:pt idx="45">
                  <c:v>6</c:v>
                </c:pt>
                <c:pt idx="46">
                  <c:v>6</c:v>
                </c:pt>
                <c:pt idx="47">
                  <c:v>8</c:v>
                </c:pt>
                <c:pt idx="48">
                  <c:v>8</c:v>
                </c:pt>
                <c:pt idx="49">
                  <c:v>7</c:v>
                </c:pt>
                <c:pt idx="50">
                  <c:v>5</c:v>
                </c:pt>
                <c:pt idx="51">
                  <c:v>4</c:v>
                </c:pt>
                <c:pt idx="52">
                  <c:v>7</c:v>
                </c:pt>
                <c:pt idx="53">
                  <c:v>9</c:v>
                </c:pt>
                <c:pt idx="54">
                  <c:v>5</c:v>
                </c:pt>
                <c:pt idx="55">
                  <c:v>11</c:v>
                </c:pt>
                <c:pt idx="56">
                  <c:v>7</c:v>
                </c:pt>
                <c:pt idx="57">
                  <c:v>5</c:v>
                </c:pt>
                <c:pt idx="58">
                  <c:v>0</c:v>
                </c:pt>
                <c:pt idx="59">
                  <c:v>1</c:v>
                </c:pt>
                <c:pt idx="60">
                  <c:v>6</c:v>
                </c:pt>
                <c:pt idx="61">
                  <c:v>6</c:v>
                </c:pt>
                <c:pt idx="62">
                  <c:v>7</c:v>
                </c:pt>
                <c:pt idx="63">
                  <c:v>8</c:v>
                </c:pt>
                <c:pt idx="64">
                  <c:v>6</c:v>
                </c:pt>
                <c:pt idx="65">
                  <c:v>8</c:v>
                </c:pt>
                <c:pt idx="66">
                  <c:v>8</c:v>
                </c:pt>
                <c:pt idx="67">
                  <c:v>5</c:v>
                </c:pt>
                <c:pt idx="68">
                  <c:v>6</c:v>
                </c:pt>
                <c:pt idx="69">
                  <c:v>5</c:v>
                </c:pt>
                <c:pt idx="70">
                  <c:v>6</c:v>
                </c:pt>
                <c:pt idx="71">
                  <c:v>5</c:v>
                </c:pt>
                <c:pt idx="72">
                  <c:v>5</c:v>
                </c:pt>
                <c:pt idx="73">
                  <c:v>4</c:v>
                </c:pt>
                <c:pt idx="74">
                  <c:v>7</c:v>
                </c:pt>
                <c:pt idx="75">
                  <c:v>6</c:v>
                </c:pt>
                <c:pt idx="76">
                  <c:v>4</c:v>
                </c:pt>
                <c:pt idx="77">
                  <c:v>4</c:v>
                </c:pt>
                <c:pt idx="78">
                  <c:v>3</c:v>
                </c:pt>
                <c:pt idx="79">
                  <c:v>2</c:v>
                </c:pt>
                <c:pt idx="80">
                  <c:v>2</c:v>
                </c:pt>
                <c:pt idx="81">
                  <c:v>5</c:v>
                </c:pt>
                <c:pt idx="82">
                  <c:v>5</c:v>
                </c:pt>
                <c:pt idx="83">
                  <c:v>12</c:v>
                </c:pt>
                <c:pt idx="84">
                  <c:v>6</c:v>
                </c:pt>
                <c:pt idx="85">
                  <c:v>7</c:v>
                </c:pt>
              </c:numCache>
            </c:numRef>
          </c:val>
          <c:smooth val="0"/>
          <c:extLst xmlns:c16r2="http://schemas.microsoft.com/office/drawing/2015/06/chart">
            <c:ext xmlns:c16="http://schemas.microsoft.com/office/drawing/2014/chart" uri="{C3380CC4-5D6E-409C-BE32-E72D297353CC}">
              <c16:uniqueId val="{00000004-8725-43C6-A3EE-D9123B05EC30}"/>
            </c:ext>
          </c:extLst>
        </c:ser>
        <c:dLbls>
          <c:showLegendKey val="0"/>
          <c:showVal val="0"/>
          <c:showCatName val="0"/>
          <c:showSerName val="0"/>
          <c:showPercent val="0"/>
          <c:showBubbleSize val="0"/>
        </c:dLbls>
        <c:marker val="1"/>
        <c:smooth val="0"/>
        <c:axId val="176629632"/>
        <c:axId val="176631168"/>
        <c:extLst xmlns:c16r2="http://schemas.microsoft.com/office/drawing/2015/06/chart">
          <c:ext xmlns:c15="http://schemas.microsoft.com/office/drawing/2012/chart" uri="{02D57815-91ED-43cb-92C2-25804820EDAC}">
            <c15:filteredLineSeries>
              <c15:ser>
                <c:idx val="4"/>
                <c:order val="4"/>
                <c:spPr>
                  <a:ln w="28575" cap="rnd">
                    <a:solidFill>
                      <a:schemeClr val="accent5"/>
                    </a:solidFill>
                    <a:round/>
                  </a:ln>
                  <a:effectLst/>
                </c:spPr>
                <c:marker>
                  <c:symbol val="none"/>
                </c:marker>
                <c:cat>
                  <c:numRef>
                    <c:extLst>
                      <c:ext uri="{02D57815-91ED-43cb-92C2-25804820EDAC}">
                        <c15:formulaRef>
                          <c15:sqref>grafico!$A$147:$A$232</c15:sqref>
                        </c15:formulaRef>
                      </c:ext>
                    </c:extLst>
                    <c:numCache>
                      <c:formatCode>m/d/yyyy</c:formatCode>
                      <c:ptCount val="86"/>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numCache>
                  </c:numRef>
                </c:cat>
                <c:val>
                  <c:numRef>
                    <c:extLst>
                      <c:ext uri="{02D57815-91ED-43cb-92C2-25804820EDAC}">
                        <c15:formulaRef>
                          <c15:sqref>grafico!$F$147:$F$207</c15:sqref>
                        </c15:formulaRef>
                      </c:ext>
                    </c:extLst>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numCache>
                  </c:numRef>
                </c:val>
                <c:smooth val="0"/>
                <c:extLst>
                  <c:ext xmlns:c16="http://schemas.microsoft.com/office/drawing/2014/chart" uri="{C3380CC4-5D6E-409C-BE32-E72D297353CC}">
                    <c16:uniqueId val="{00000006-8725-43C6-A3EE-D9123B05EC30}"/>
                  </c:ext>
                </c:extLst>
              </c15:ser>
            </c15:filteredLineSeries>
            <c15:filteredLineSeries>
              <c15:ser>
                <c:idx val="5"/>
                <c:order val="5"/>
                <c:spPr>
                  <a:ln w="28575"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grafico!$A$147:$A$232</c15:sqref>
                        </c15:formulaRef>
                      </c:ext>
                    </c:extLst>
                    <c:numCache>
                      <c:formatCode>m/d/yyyy</c:formatCode>
                      <c:ptCount val="86"/>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numCache>
                  </c:numRef>
                </c:cat>
                <c:val>
                  <c:numRef>
                    <c:extLst xmlns:c15="http://schemas.microsoft.com/office/drawing/2012/chart">
                      <c:ext xmlns:c15="http://schemas.microsoft.com/office/drawing/2012/chart" uri="{02D57815-91ED-43cb-92C2-25804820EDAC}">
                        <c15:formulaRef>
                          <c15:sqref>grafico!$G$147:$G$207</c15:sqref>
                        </c15:formulaRef>
                      </c:ext>
                    </c:extLst>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numCache>
                  </c:numRef>
                </c:val>
                <c:smooth val="0"/>
                <c:extLst xmlns:c15="http://schemas.microsoft.com/office/drawing/2012/chart">
                  <c:ext xmlns:c16="http://schemas.microsoft.com/office/drawing/2014/chart" uri="{C3380CC4-5D6E-409C-BE32-E72D297353CC}">
                    <c16:uniqueId val="{00000007-8725-43C6-A3EE-D9123B05EC30}"/>
                  </c:ext>
                </c:extLst>
              </c15:ser>
            </c15:filteredLineSeries>
          </c:ext>
        </c:extLst>
      </c:lineChart>
      <c:dateAx>
        <c:axId val="176629632"/>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176631168"/>
        <c:crosses val="autoZero"/>
        <c:auto val="1"/>
        <c:lblOffset val="100"/>
        <c:baseTimeUnit val="days"/>
      </c:dateAx>
      <c:valAx>
        <c:axId val="176631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176629632"/>
        <c:crosses val="autoZero"/>
        <c:crossBetween val="between"/>
      </c:valAx>
      <c:spPr>
        <a:noFill/>
        <a:ln>
          <a:noFill/>
        </a:ln>
        <a:effectLst/>
      </c:spPr>
    </c:plotArea>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E"/>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7.png"/></Relationships>
</file>

<file path=ppt/drawings/drawing1.xml><?xml version="1.0" encoding="utf-8"?>
<c:userShapes xmlns:c="http://schemas.openxmlformats.org/drawingml/2006/chart">
  <cdr:relSizeAnchor xmlns:cdr="http://schemas.openxmlformats.org/drawingml/2006/chartDrawing">
    <cdr:from>
      <cdr:x>0.81874</cdr:x>
      <cdr:y>0.10864</cdr:y>
    </cdr:from>
    <cdr:to>
      <cdr:x>0.98449</cdr:x>
      <cdr:y>0.26957</cdr:y>
    </cdr:to>
    <cdr:pic>
      <cdr:nvPicPr>
        <cdr:cNvPr id="3" name="chart">
          <a:extLst xmlns:a="http://schemas.openxmlformats.org/drawingml/2006/main">
            <a:ext uri="{FF2B5EF4-FFF2-40B4-BE49-F238E27FC236}">
              <a16:creationId xmlns:a16="http://schemas.microsoft.com/office/drawing/2014/main" xmlns="" id="{C5A78BD1-B7B6-4274-B141-9742EA52B2C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538549" y="610264"/>
          <a:ext cx="1526143" cy="903967"/>
        </a:xfrm>
        <a:prstGeom xmlns:a="http://schemas.openxmlformats.org/drawingml/2006/main" prst="rect">
          <a:avLst/>
        </a:prstGeom>
      </cdr:spPr>
    </cdr:pic>
  </cdr:relSizeAnchor>
  <cdr:relSizeAnchor xmlns:cdr="http://schemas.openxmlformats.org/drawingml/2006/chartDrawing">
    <cdr:from>
      <cdr:x>0.05905</cdr:x>
      <cdr:y>0.10866</cdr:y>
    </cdr:from>
    <cdr:to>
      <cdr:x>0.99009</cdr:x>
      <cdr:y>0.17259</cdr:y>
    </cdr:to>
    <cdr:sp macro="" textlink="">
      <cdr:nvSpPr>
        <cdr:cNvPr id="4" name="3 CuadroTexto"/>
        <cdr:cNvSpPr txBox="1"/>
      </cdr:nvSpPr>
      <cdr:spPr>
        <a:xfrm xmlns:a="http://schemas.openxmlformats.org/drawingml/2006/main">
          <a:off x="543719" y="607220"/>
          <a:ext cx="8572499" cy="3571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 sz="1400" b="1">
              <a:latin typeface="Arial" pitchFamily="34" charset="0"/>
              <a:cs typeface="Arial" pitchFamily="34" charset="0"/>
            </a:rPr>
            <a:t>		</a:t>
          </a:r>
          <a:r>
            <a:rPr lang="es-ES" sz="1400" b="1" baseline="0">
              <a:latin typeface="Arial" pitchFamily="34" charset="0"/>
              <a:cs typeface="Arial" pitchFamily="34" charset="0"/>
            </a:rPr>
            <a:t> </a:t>
          </a:r>
          <a:r>
            <a:rPr lang="es-ES" sz="1400" b="1">
              <a:latin typeface="Arial" pitchFamily="34" charset="0"/>
              <a:cs typeface="Arial" pitchFamily="34" charset="0"/>
            </a:rPr>
            <a:t>2022				      2023</a:t>
          </a:r>
        </a:p>
      </cdr:txBody>
    </cdr:sp>
  </cdr:relSizeAnchor>
  <cdr:relSizeAnchor xmlns:cdr="http://schemas.openxmlformats.org/drawingml/2006/chartDrawing">
    <cdr:from>
      <cdr:x>0.51366</cdr:x>
      <cdr:y>0.09656</cdr:y>
    </cdr:from>
    <cdr:to>
      <cdr:x>0.51475</cdr:x>
      <cdr:y>0.78228</cdr:y>
    </cdr:to>
    <cdr:cxnSp macro="">
      <cdr:nvCxnSpPr>
        <cdr:cNvPr id="5" name="Conector recto de flecha 4">
          <a:extLst xmlns:a="http://schemas.openxmlformats.org/drawingml/2006/main">
            <a:ext uri="{FF2B5EF4-FFF2-40B4-BE49-F238E27FC236}">
              <a16:creationId xmlns:a16="http://schemas.microsoft.com/office/drawing/2014/main" xmlns="" id="{E76EF575-2A63-491F-B6D4-791C18F5E1DE}"/>
            </a:ext>
          </a:extLst>
        </cdr:cNvPr>
        <cdr:cNvCxnSpPr/>
      </cdr:nvCxnSpPr>
      <cdr:spPr>
        <a:xfrm xmlns:a="http://schemas.openxmlformats.org/drawingml/2006/main">
          <a:off x="4736917" y="543498"/>
          <a:ext cx="10052" cy="3859512"/>
        </a:xfrm>
        <a:prstGeom xmlns:a="http://schemas.openxmlformats.org/drawingml/2006/main" prst="straightConnector1">
          <a:avLst/>
        </a:prstGeom>
        <a:ln xmlns:a="http://schemas.openxmlformats.org/drawingml/2006/main" w="57150">
          <a:solidFill>
            <a:schemeClr val="accent6">
              <a:lumMod val="50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88E9AD-79A5-4F15-929E-BE4036522E50}" type="datetimeFigureOut">
              <a:rPr lang="es-PE" smtClean="0"/>
              <a:t>29/08/2023</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E6F29B-C9E3-4D70-A6C7-89D66BFF1293}" type="slidenum">
              <a:rPr lang="es-PE" smtClean="0"/>
              <a:t>‹Nº›</a:t>
            </a:fld>
            <a:endParaRPr lang="es-PE"/>
          </a:p>
        </p:txBody>
      </p:sp>
    </p:spTree>
    <p:extLst>
      <p:ext uri="{BB962C8B-B14F-4D97-AF65-F5344CB8AC3E}">
        <p14:creationId xmlns:p14="http://schemas.microsoft.com/office/powerpoint/2010/main" val="1431534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7</a:t>
            </a:fld>
            <a:endParaRPr lang="es-PE" dirty="0"/>
          </a:p>
        </p:txBody>
      </p:sp>
    </p:spTree>
    <p:extLst>
      <p:ext uri="{BB962C8B-B14F-4D97-AF65-F5344CB8AC3E}">
        <p14:creationId xmlns:p14="http://schemas.microsoft.com/office/powerpoint/2010/main" val="58142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45</a:t>
            </a:fld>
            <a:endParaRPr lang="es-PE" dirty="0"/>
          </a:p>
        </p:txBody>
      </p:sp>
    </p:spTree>
    <p:extLst>
      <p:ext uri="{BB962C8B-B14F-4D97-AF65-F5344CB8AC3E}">
        <p14:creationId xmlns:p14="http://schemas.microsoft.com/office/powerpoint/2010/main" val="2126427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13</a:t>
            </a:fld>
            <a:endParaRPr lang="es-PE" dirty="0"/>
          </a:p>
        </p:txBody>
      </p:sp>
    </p:spTree>
    <p:extLst>
      <p:ext uri="{BB962C8B-B14F-4D97-AF65-F5344CB8AC3E}">
        <p14:creationId xmlns:p14="http://schemas.microsoft.com/office/powerpoint/2010/main" val="482087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15</a:t>
            </a:fld>
            <a:endParaRPr lang="es-PE" dirty="0"/>
          </a:p>
        </p:txBody>
      </p:sp>
    </p:spTree>
    <p:extLst>
      <p:ext uri="{BB962C8B-B14F-4D97-AF65-F5344CB8AC3E}">
        <p14:creationId xmlns:p14="http://schemas.microsoft.com/office/powerpoint/2010/main" val="1588274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27</a:t>
            </a:fld>
            <a:endParaRPr lang="es-PE" dirty="0"/>
          </a:p>
        </p:txBody>
      </p:sp>
    </p:spTree>
    <p:extLst>
      <p:ext uri="{BB962C8B-B14F-4D97-AF65-F5344CB8AC3E}">
        <p14:creationId xmlns:p14="http://schemas.microsoft.com/office/powerpoint/2010/main" val="1082143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28</a:t>
            </a:fld>
            <a:endParaRPr lang="es-PE" dirty="0"/>
          </a:p>
        </p:txBody>
      </p:sp>
    </p:spTree>
    <p:extLst>
      <p:ext uri="{BB962C8B-B14F-4D97-AF65-F5344CB8AC3E}">
        <p14:creationId xmlns:p14="http://schemas.microsoft.com/office/powerpoint/2010/main" val="130937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33</a:t>
            </a:fld>
            <a:endParaRPr lang="es-PE" dirty="0"/>
          </a:p>
        </p:txBody>
      </p:sp>
    </p:spTree>
    <p:extLst>
      <p:ext uri="{BB962C8B-B14F-4D97-AF65-F5344CB8AC3E}">
        <p14:creationId xmlns:p14="http://schemas.microsoft.com/office/powerpoint/2010/main" val="1085898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40</a:t>
            </a:fld>
            <a:endParaRPr lang="es-PE" dirty="0"/>
          </a:p>
        </p:txBody>
      </p:sp>
    </p:spTree>
    <p:extLst>
      <p:ext uri="{BB962C8B-B14F-4D97-AF65-F5344CB8AC3E}">
        <p14:creationId xmlns:p14="http://schemas.microsoft.com/office/powerpoint/2010/main" val="2267246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42</a:t>
            </a:fld>
            <a:endParaRPr lang="es-PE" dirty="0"/>
          </a:p>
        </p:txBody>
      </p:sp>
    </p:spTree>
    <p:extLst>
      <p:ext uri="{BB962C8B-B14F-4D97-AF65-F5344CB8AC3E}">
        <p14:creationId xmlns:p14="http://schemas.microsoft.com/office/powerpoint/2010/main" val="706539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44</a:t>
            </a:fld>
            <a:endParaRPr lang="es-PE" dirty="0"/>
          </a:p>
        </p:txBody>
      </p:sp>
    </p:spTree>
    <p:extLst>
      <p:ext uri="{BB962C8B-B14F-4D97-AF65-F5344CB8AC3E}">
        <p14:creationId xmlns:p14="http://schemas.microsoft.com/office/powerpoint/2010/main" val="1041881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PE"/>
          </a:p>
        </p:txBody>
      </p:sp>
      <p:sp>
        <p:nvSpPr>
          <p:cNvPr id="4" name="Marcador de fecha 3"/>
          <p:cNvSpPr>
            <a:spLocks noGrp="1"/>
          </p:cNvSpPr>
          <p:nvPr>
            <p:ph type="dt" sz="half" idx="10"/>
          </p:nvPr>
        </p:nvSpPr>
        <p:spPr/>
        <p:txBody>
          <a:bodyPr/>
          <a:lstStyle/>
          <a:p>
            <a:fld id="{BAF39E2E-5733-455A-940C-23CD5FFA6C0B}" type="datetimeFigureOut">
              <a:rPr lang="es-PE" smtClean="0"/>
              <a:t>29/08/2023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9DFE049B-FE41-48E6-BFCC-49FB59AC42D9}" type="slidenum">
              <a:rPr lang="es-PE" smtClean="0"/>
              <a:t>‹Nº›</a:t>
            </a:fld>
            <a:endParaRPr lang="es-PE"/>
          </a:p>
        </p:txBody>
      </p:sp>
    </p:spTree>
    <p:extLst>
      <p:ext uri="{BB962C8B-B14F-4D97-AF65-F5344CB8AC3E}">
        <p14:creationId xmlns:p14="http://schemas.microsoft.com/office/powerpoint/2010/main" val="986087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BAF39E2E-5733-455A-940C-23CD5FFA6C0B}" type="datetimeFigureOut">
              <a:rPr lang="es-PE" smtClean="0"/>
              <a:t>29/08/2023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9DFE049B-FE41-48E6-BFCC-49FB59AC42D9}" type="slidenum">
              <a:rPr lang="es-PE" smtClean="0"/>
              <a:t>‹Nº›</a:t>
            </a:fld>
            <a:endParaRPr lang="es-PE"/>
          </a:p>
        </p:txBody>
      </p:sp>
    </p:spTree>
    <p:extLst>
      <p:ext uri="{BB962C8B-B14F-4D97-AF65-F5344CB8AC3E}">
        <p14:creationId xmlns:p14="http://schemas.microsoft.com/office/powerpoint/2010/main" val="727867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BAF39E2E-5733-455A-940C-23CD5FFA6C0B}" type="datetimeFigureOut">
              <a:rPr lang="es-PE" smtClean="0"/>
              <a:t>29/08/2023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9DFE049B-FE41-48E6-BFCC-49FB59AC42D9}" type="slidenum">
              <a:rPr lang="es-PE" smtClean="0"/>
              <a:t>‹Nº›</a:t>
            </a:fld>
            <a:endParaRPr lang="es-PE"/>
          </a:p>
        </p:txBody>
      </p:sp>
    </p:spTree>
    <p:extLst>
      <p:ext uri="{BB962C8B-B14F-4D97-AF65-F5344CB8AC3E}">
        <p14:creationId xmlns:p14="http://schemas.microsoft.com/office/powerpoint/2010/main" val="4277814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BAF39E2E-5733-455A-940C-23CD5FFA6C0B}" type="datetimeFigureOut">
              <a:rPr lang="es-PE" smtClean="0"/>
              <a:t>29/08/2023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9DFE049B-FE41-48E6-BFCC-49FB59AC42D9}" type="slidenum">
              <a:rPr lang="es-PE" smtClean="0"/>
              <a:t>‹Nº›</a:t>
            </a:fld>
            <a:endParaRPr lang="es-PE"/>
          </a:p>
        </p:txBody>
      </p:sp>
    </p:spTree>
    <p:extLst>
      <p:ext uri="{BB962C8B-B14F-4D97-AF65-F5344CB8AC3E}">
        <p14:creationId xmlns:p14="http://schemas.microsoft.com/office/powerpoint/2010/main" val="3035280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BAF39E2E-5733-455A-940C-23CD5FFA6C0B}" type="datetimeFigureOut">
              <a:rPr lang="es-PE" smtClean="0"/>
              <a:t>29/08/2023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9DFE049B-FE41-48E6-BFCC-49FB59AC42D9}" type="slidenum">
              <a:rPr lang="es-PE" smtClean="0"/>
              <a:t>‹Nº›</a:t>
            </a:fld>
            <a:endParaRPr lang="es-PE"/>
          </a:p>
        </p:txBody>
      </p:sp>
    </p:spTree>
    <p:extLst>
      <p:ext uri="{BB962C8B-B14F-4D97-AF65-F5344CB8AC3E}">
        <p14:creationId xmlns:p14="http://schemas.microsoft.com/office/powerpoint/2010/main" val="2978904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p:cNvSpPr>
            <a:spLocks noGrp="1"/>
          </p:cNvSpPr>
          <p:nvPr>
            <p:ph type="dt" sz="half" idx="10"/>
          </p:nvPr>
        </p:nvSpPr>
        <p:spPr/>
        <p:txBody>
          <a:bodyPr/>
          <a:lstStyle/>
          <a:p>
            <a:fld id="{BAF39E2E-5733-455A-940C-23CD5FFA6C0B}" type="datetimeFigureOut">
              <a:rPr lang="es-PE" smtClean="0"/>
              <a:t>29/08/2023</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9DFE049B-FE41-48E6-BFCC-49FB59AC42D9}" type="slidenum">
              <a:rPr lang="es-PE" smtClean="0"/>
              <a:t>‹Nº›</a:t>
            </a:fld>
            <a:endParaRPr lang="es-PE"/>
          </a:p>
        </p:txBody>
      </p:sp>
    </p:spTree>
    <p:extLst>
      <p:ext uri="{BB962C8B-B14F-4D97-AF65-F5344CB8AC3E}">
        <p14:creationId xmlns:p14="http://schemas.microsoft.com/office/powerpoint/2010/main" val="590831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p:cNvSpPr>
            <a:spLocks noGrp="1"/>
          </p:cNvSpPr>
          <p:nvPr>
            <p:ph type="dt" sz="half" idx="10"/>
          </p:nvPr>
        </p:nvSpPr>
        <p:spPr/>
        <p:txBody>
          <a:bodyPr/>
          <a:lstStyle/>
          <a:p>
            <a:fld id="{BAF39E2E-5733-455A-940C-23CD5FFA6C0B}" type="datetimeFigureOut">
              <a:rPr lang="es-PE" smtClean="0"/>
              <a:t>29/08/2023</a:t>
            </a:fld>
            <a:endParaRPr lang="es-PE"/>
          </a:p>
        </p:txBody>
      </p:sp>
      <p:sp>
        <p:nvSpPr>
          <p:cNvPr id="8" name="Marcador de pie de página 7"/>
          <p:cNvSpPr>
            <a:spLocks noGrp="1"/>
          </p:cNvSpPr>
          <p:nvPr>
            <p:ph type="ftr" sz="quarter" idx="11"/>
          </p:nvPr>
        </p:nvSpPr>
        <p:spPr/>
        <p:txBody>
          <a:bodyPr/>
          <a:lstStyle/>
          <a:p>
            <a:endParaRPr lang="es-PE"/>
          </a:p>
        </p:txBody>
      </p:sp>
      <p:sp>
        <p:nvSpPr>
          <p:cNvPr id="9" name="Marcador de número de diapositiva 8"/>
          <p:cNvSpPr>
            <a:spLocks noGrp="1"/>
          </p:cNvSpPr>
          <p:nvPr>
            <p:ph type="sldNum" sz="quarter" idx="12"/>
          </p:nvPr>
        </p:nvSpPr>
        <p:spPr/>
        <p:txBody>
          <a:bodyPr/>
          <a:lstStyle/>
          <a:p>
            <a:fld id="{9DFE049B-FE41-48E6-BFCC-49FB59AC42D9}" type="slidenum">
              <a:rPr lang="es-PE" smtClean="0"/>
              <a:t>‹Nº›</a:t>
            </a:fld>
            <a:endParaRPr lang="es-PE"/>
          </a:p>
        </p:txBody>
      </p:sp>
    </p:spTree>
    <p:extLst>
      <p:ext uri="{BB962C8B-B14F-4D97-AF65-F5344CB8AC3E}">
        <p14:creationId xmlns:p14="http://schemas.microsoft.com/office/powerpoint/2010/main" val="3397245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fecha 2"/>
          <p:cNvSpPr>
            <a:spLocks noGrp="1"/>
          </p:cNvSpPr>
          <p:nvPr>
            <p:ph type="dt" sz="half" idx="10"/>
          </p:nvPr>
        </p:nvSpPr>
        <p:spPr/>
        <p:txBody>
          <a:bodyPr/>
          <a:lstStyle/>
          <a:p>
            <a:fld id="{BAF39E2E-5733-455A-940C-23CD5FFA6C0B}" type="datetimeFigureOut">
              <a:rPr lang="es-PE" smtClean="0"/>
              <a:t>29/08/2023</a:t>
            </a:fld>
            <a:endParaRPr lang="es-PE"/>
          </a:p>
        </p:txBody>
      </p:sp>
      <p:sp>
        <p:nvSpPr>
          <p:cNvPr id="4" name="Marcador de pie de página 3"/>
          <p:cNvSpPr>
            <a:spLocks noGrp="1"/>
          </p:cNvSpPr>
          <p:nvPr>
            <p:ph type="ftr" sz="quarter" idx="11"/>
          </p:nvPr>
        </p:nvSpPr>
        <p:spPr/>
        <p:txBody>
          <a:bodyPr/>
          <a:lstStyle/>
          <a:p>
            <a:endParaRPr lang="es-PE"/>
          </a:p>
        </p:txBody>
      </p:sp>
      <p:sp>
        <p:nvSpPr>
          <p:cNvPr id="5" name="Marcador de número de diapositiva 4"/>
          <p:cNvSpPr>
            <a:spLocks noGrp="1"/>
          </p:cNvSpPr>
          <p:nvPr>
            <p:ph type="sldNum" sz="quarter" idx="12"/>
          </p:nvPr>
        </p:nvSpPr>
        <p:spPr/>
        <p:txBody>
          <a:bodyPr/>
          <a:lstStyle/>
          <a:p>
            <a:fld id="{9DFE049B-FE41-48E6-BFCC-49FB59AC42D9}" type="slidenum">
              <a:rPr lang="es-PE" smtClean="0"/>
              <a:t>‹Nº›</a:t>
            </a:fld>
            <a:endParaRPr lang="es-PE"/>
          </a:p>
        </p:txBody>
      </p:sp>
    </p:spTree>
    <p:extLst>
      <p:ext uri="{BB962C8B-B14F-4D97-AF65-F5344CB8AC3E}">
        <p14:creationId xmlns:p14="http://schemas.microsoft.com/office/powerpoint/2010/main" val="1691458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AF39E2E-5733-455A-940C-23CD5FFA6C0B}" type="datetimeFigureOut">
              <a:rPr lang="es-PE" smtClean="0"/>
              <a:t>29/08/2023</a:t>
            </a:fld>
            <a:endParaRPr lang="es-PE"/>
          </a:p>
        </p:txBody>
      </p:sp>
      <p:sp>
        <p:nvSpPr>
          <p:cNvPr id="3" name="Marcador de pie de página 2"/>
          <p:cNvSpPr>
            <a:spLocks noGrp="1"/>
          </p:cNvSpPr>
          <p:nvPr>
            <p:ph type="ftr" sz="quarter" idx="11"/>
          </p:nvPr>
        </p:nvSpPr>
        <p:spPr/>
        <p:txBody>
          <a:bodyPr/>
          <a:lstStyle/>
          <a:p>
            <a:endParaRPr lang="es-PE"/>
          </a:p>
        </p:txBody>
      </p:sp>
      <p:sp>
        <p:nvSpPr>
          <p:cNvPr id="4" name="Marcador de número de diapositiva 3"/>
          <p:cNvSpPr>
            <a:spLocks noGrp="1"/>
          </p:cNvSpPr>
          <p:nvPr>
            <p:ph type="sldNum" sz="quarter" idx="12"/>
          </p:nvPr>
        </p:nvSpPr>
        <p:spPr/>
        <p:txBody>
          <a:bodyPr/>
          <a:lstStyle/>
          <a:p>
            <a:fld id="{9DFE049B-FE41-48E6-BFCC-49FB59AC42D9}" type="slidenum">
              <a:rPr lang="es-PE" smtClean="0"/>
              <a:t>‹Nº›</a:t>
            </a:fld>
            <a:endParaRPr lang="es-PE"/>
          </a:p>
        </p:txBody>
      </p:sp>
    </p:spTree>
    <p:extLst>
      <p:ext uri="{BB962C8B-B14F-4D97-AF65-F5344CB8AC3E}">
        <p14:creationId xmlns:p14="http://schemas.microsoft.com/office/powerpoint/2010/main" val="450004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AF39E2E-5733-455A-940C-23CD5FFA6C0B}" type="datetimeFigureOut">
              <a:rPr lang="es-PE" smtClean="0"/>
              <a:t>29/08/2023</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9DFE049B-FE41-48E6-BFCC-49FB59AC42D9}" type="slidenum">
              <a:rPr lang="es-PE" smtClean="0"/>
              <a:t>‹Nº›</a:t>
            </a:fld>
            <a:endParaRPr lang="es-PE"/>
          </a:p>
        </p:txBody>
      </p:sp>
    </p:spTree>
    <p:extLst>
      <p:ext uri="{BB962C8B-B14F-4D97-AF65-F5344CB8AC3E}">
        <p14:creationId xmlns:p14="http://schemas.microsoft.com/office/powerpoint/2010/main" val="51901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AF39E2E-5733-455A-940C-23CD5FFA6C0B}" type="datetimeFigureOut">
              <a:rPr lang="es-PE" smtClean="0"/>
              <a:t>29/08/2023</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9DFE049B-FE41-48E6-BFCC-49FB59AC42D9}" type="slidenum">
              <a:rPr lang="es-PE" smtClean="0"/>
              <a:t>‹Nº›</a:t>
            </a:fld>
            <a:endParaRPr lang="es-PE"/>
          </a:p>
        </p:txBody>
      </p:sp>
    </p:spTree>
    <p:extLst>
      <p:ext uri="{BB962C8B-B14F-4D97-AF65-F5344CB8AC3E}">
        <p14:creationId xmlns:p14="http://schemas.microsoft.com/office/powerpoint/2010/main" val="4250990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F39E2E-5733-455A-940C-23CD5FFA6C0B}" type="datetimeFigureOut">
              <a:rPr lang="es-PE" smtClean="0"/>
              <a:t>29/08/2023</a:t>
            </a:fld>
            <a:endParaRPr lang="es-PE"/>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FE049B-FE41-48E6-BFCC-49FB59AC42D9}" type="slidenum">
              <a:rPr lang="es-PE" smtClean="0"/>
              <a:t>‹Nº›</a:t>
            </a:fld>
            <a:endParaRPr lang="es-PE"/>
          </a:p>
        </p:txBody>
      </p:sp>
    </p:spTree>
    <p:extLst>
      <p:ext uri="{BB962C8B-B14F-4D97-AF65-F5344CB8AC3E}">
        <p14:creationId xmlns:p14="http://schemas.microsoft.com/office/powerpoint/2010/main" val="4267465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2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4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4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3895898" y="1125415"/>
            <a:ext cx="3847661" cy="4180921"/>
          </a:xfrm>
          <a:prstGeom prst="rect">
            <a:avLst/>
          </a:prstGeom>
          <a:blipFill>
            <a:blip r:embed="rId3">
              <a:lum bright="70000" contrast="-70000"/>
            </a:blip>
            <a:tile tx="0" ty="0" sx="100000" sy="100000" flip="none" algn="tl"/>
          </a:blipFill>
        </p:spPr>
      </p:pic>
      <p:sp>
        <p:nvSpPr>
          <p:cNvPr id="390" name="389 Rectángulo"/>
          <p:cNvSpPr/>
          <p:nvPr/>
        </p:nvSpPr>
        <p:spPr>
          <a:xfrm>
            <a:off x="1403779" y="2431045"/>
            <a:ext cx="9115871" cy="1569660"/>
          </a:xfrm>
          <a:prstGeom prst="rect">
            <a:avLst/>
          </a:prstGeom>
          <a:noFill/>
        </p:spPr>
        <p:txBody>
          <a:bodyPr wrap="square" lIns="91440" tIns="45720" rIns="91440" bIns="45720">
            <a:spAutoFit/>
            <a:scene3d>
              <a:camera prst="orthographicFront"/>
              <a:lightRig rig="soft" dir="tl">
                <a:rot lat="0" lon="0" rev="0"/>
              </a:lightRig>
            </a:scene3d>
            <a:sp3d extrusionH="57150" contourW="25400" prstMaterial="matte">
              <a:bevelT w="25400" h="55880" prst="relaxedInset"/>
              <a:contourClr>
                <a:schemeClr val="accent2">
                  <a:tint val="20000"/>
                </a:schemeClr>
              </a:contourClr>
            </a:sp3d>
          </a:bodyPr>
          <a:lstStyle/>
          <a:p>
            <a:pPr algn="ctr"/>
            <a:r>
              <a:rPr lang="es-ES" sz="3200" b="1" spc="50" dirty="0" smtClean="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rPr>
              <a:t>SALA SITUACIONAL</a:t>
            </a:r>
            <a:r>
              <a:rPr lang="es-ES" sz="3200" b="1" spc="50" dirty="0" smtClean="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rPr>
              <a:t> </a:t>
            </a:r>
            <a:r>
              <a:rPr lang="es-ES" sz="3200" b="1" spc="50" dirty="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rPr>
              <a:t>EPIDEMIOLÓGICO DE </a:t>
            </a:r>
          </a:p>
          <a:p>
            <a:pPr algn="ctr"/>
            <a:r>
              <a:rPr lang="es-ES" sz="3200" b="1" spc="50" dirty="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rPr>
              <a:t>LORETO, AÑO 2023 (S.E 33)</a:t>
            </a:r>
          </a:p>
          <a:p>
            <a:pPr algn="ctr"/>
            <a:r>
              <a:rPr lang="es-ES" sz="3200" b="1" spc="50" dirty="0">
                <a:ln w="11430">
                  <a:noFill/>
                </a:ln>
                <a:solidFill>
                  <a:srgbClr val="00B0F0"/>
                </a:solidFill>
                <a:latin typeface="Arial" pitchFamily="34" charset="0"/>
                <a:cs typeface="Arial" pitchFamily="34" charset="0"/>
              </a:rPr>
              <a:t>(Del 13 de Agosto al 19 de agosto 2023)</a:t>
            </a:r>
          </a:p>
        </p:txBody>
      </p:sp>
      <p:sp>
        <p:nvSpPr>
          <p:cNvPr id="389" name="CuadroTexto 388">
            <a:extLst>
              <a:ext uri="{FF2B5EF4-FFF2-40B4-BE49-F238E27FC236}">
                <a16:creationId xmlns:a16="http://schemas.microsoft.com/office/drawing/2014/main" xmlns="" id="{9F193C2E-34A2-4E23-AF84-42F2E3CDC1FF}"/>
              </a:ext>
            </a:extLst>
          </p:cNvPr>
          <p:cNvSpPr txBox="1"/>
          <p:nvPr/>
        </p:nvSpPr>
        <p:spPr>
          <a:xfrm>
            <a:off x="2296782" y="5798468"/>
            <a:ext cx="7045892" cy="461665"/>
          </a:xfrm>
          <a:prstGeom prst="rect">
            <a:avLst/>
          </a:prstGeom>
          <a:noFill/>
        </p:spPr>
        <p:txBody>
          <a:bodyPr wrap="square" rtlCol="0">
            <a:spAutoFit/>
          </a:bodyPr>
          <a:lstStyle/>
          <a:p>
            <a:pPr algn="ctr"/>
            <a:r>
              <a:rPr lang="es-ES" sz="1200" b="1" dirty="0">
                <a:latin typeface="Georgia" panose="02040502050405020303" pitchFamily="18" charset="0"/>
              </a:rPr>
              <a:t>DIRECCION EJECUTIVA DEL CENTRO DE PREVENCION Y CONTROL-CPC</a:t>
            </a:r>
          </a:p>
          <a:p>
            <a:pPr algn="ctr"/>
            <a:r>
              <a:rPr lang="es-ES" sz="1200" b="1" dirty="0">
                <a:latin typeface="Georgia" panose="02040502050405020303" pitchFamily="18" charset="0"/>
              </a:rPr>
              <a:t>DIRECCION DE EPIDEMIOLOGIA </a:t>
            </a:r>
            <a:endParaRPr lang="es-PE" sz="1200" b="1" dirty="0">
              <a:latin typeface="Georgia" panose="02040502050405020303" pitchFamily="18" charset="0"/>
            </a:endParaRPr>
          </a:p>
        </p:txBody>
      </p:sp>
      <p:pic>
        <p:nvPicPr>
          <p:cNvPr id="392" name="Picture 2">
            <a:extLst>
              <a:ext uri="{FF2B5EF4-FFF2-40B4-BE49-F238E27FC236}">
                <a16:creationId xmlns:a16="http://schemas.microsoft.com/office/drawing/2014/main" xmlns="" id="{4BA8EF2D-1542-40E2-9E66-99BB71DF917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28880" y="4690474"/>
            <a:ext cx="1552533" cy="156966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p:nvPr/>
        </p:nvPicPr>
        <p:blipFill rotWithShape="1">
          <a:blip r:embed="rId5" cstate="email">
            <a:extLst>
              <a:ext uri="{28A0092B-C50C-407E-A947-70E740481C1C}">
                <a14:useLocalDpi xmlns:a14="http://schemas.microsoft.com/office/drawing/2010/main"/>
              </a:ext>
            </a:extLst>
          </a:blip>
          <a:srcRect/>
          <a:stretch/>
        </p:blipFill>
        <p:spPr bwMode="auto">
          <a:xfrm>
            <a:off x="401559" y="173422"/>
            <a:ext cx="11581334" cy="109185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66556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43727"/>
            <a:ext cx="12192000" cy="771141"/>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Malaria y distribución porcentual por etapas de vida, Región Loreto SE 01-33- 2023. </a:t>
            </a:r>
          </a:p>
        </p:txBody>
      </p:sp>
      <p:sp>
        <p:nvSpPr>
          <p:cNvPr id="8" name="1 CuadroTexto"/>
          <p:cNvSpPr txBox="1"/>
          <p:nvPr/>
        </p:nvSpPr>
        <p:spPr>
          <a:xfrm>
            <a:off x="7242772" y="1609094"/>
            <a:ext cx="4219422" cy="4093428"/>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b="1">
                <a:effectLst>
                  <a:outerShdw blurRad="38100" dist="38100" dir="2700000" algn="tl">
                    <a:srgbClr val="000000">
                      <a:alpha val="43137"/>
                    </a:srgbClr>
                  </a:outerShdw>
                </a:effectLst>
              </a:defRPr>
            </a:lvl1pPr>
          </a:lstStyle>
          <a:p>
            <a:r>
              <a:rPr lang="es-PE" sz="2000" dirty="0">
                <a:effectLst/>
              </a:rPr>
              <a:t>La etapa de vida niño concentra el </a:t>
            </a:r>
            <a:r>
              <a:rPr lang="es-PE" sz="2000" dirty="0">
                <a:solidFill>
                  <a:srgbClr val="FF0000"/>
                </a:solidFill>
                <a:effectLst/>
              </a:rPr>
              <a:t>46.38% </a:t>
            </a:r>
            <a:r>
              <a:rPr lang="es-PE" sz="2000" dirty="0">
                <a:effectLst/>
              </a:rPr>
              <a:t>de los casos de malaria en la región, seguido de la etapa adulto (</a:t>
            </a:r>
            <a:r>
              <a:rPr lang="es-PE" sz="2000" dirty="0">
                <a:solidFill>
                  <a:srgbClr val="FF0000"/>
                </a:solidFill>
                <a:effectLst/>
              </a:rPr>
              <a:t>18.95%</a:t>
            </a:r>
            <a:r>
              <a:rPr lang="es-PE" sz="2000" dirty="0">
                <a:effectLst/>
              </a:rPr>
              <a:t>). Para la los casos de Malaria P. Vivax y Malaria P. Falciparum, la etapa de vida mas afectada son los niños de 5 a 11 años (</a:t>
            </a:r>
            <a:r>
              <a:rPr lang="es-PE" sz="2000" dirty="0">
                <a:solidFill>
                  <a:srgbClr val="FF0000"/>
                </a:solidFill>
                <a:effectLst/>
              </a:rPr>
              <a:t>27.12%</a:t>
            </a:r>
            <a:r>
              <a:rPr lang="es-PE" sz="2000" dirty="0">
                <a:effectLst/>
              </a:rPr>
              <a:t>), para los casos de Malaria por P. </a:t>
            </a:r>
            <a:r>
              <a:rPr lang="es-PE" sz="2000" dirty="0" err="1">
                <a:effectLst/>
              </a:rPr>
              <a:t>Malariae</a:t>
            </a:r>
            <a:r>
              <a:rPr lang="es-PE" sz="2000" dirty="0">
                <a:effectLst/>
              </a:rPr>
              <a:t>, el mayor número se concentra en la etapa adolescente.</a:t>
            </a:r>
          </a:p>
          <a:p>
            <a:r>
              <a:rPr lang="es-PE" sz="2000" dirty="0">
                <a:effectLst/>
              </a:rPr>
              <a:t>La población económicamente activa que son de 18 a 59 años, representan el 34.9 % de casos de malaria.</a:t>
            </a:r>
          </a:p>
        </p:txBody>
      </p:sp>
      <p:sp>
        <p:nvSpPr>
          <p:cNvPr id="10" name="CuadroTexto 9">
            <a:extLst>
              <a:ext uri="{FF2B5EF4-FFF2-40B4-BE49-F238E27FC236}">
                <a16:creationId xmlns:a16="http://schemas.microsoft.com/office/drawing/2014/main" xmlns="" id="{69C22991-42E9-4FA2-BE87-F5FE6DE35B9A}"/>
              </a:ext>
            </a:extLst>
          </p:cNvPr>
          <p:cNvSpPr txBox="1"/>
          <p:nvPr/>
        </p:nvSpPr>
        <p:spPr>
          <a:xfrm>
            <a:off x="8544910" y="800888"/>
            <a:ext cx="2112580" cy="365760"/>
          </a:xfrm>
          <a:prstGeom prst="rect">
            <a:avLst/>
          </a:prstGeom>
          <a:noFill/>
        </p:spPr>
        <p:txBody>
          <a:bodyPr wrap="square" rtlCol="0">
            <a:spAutoFit/>
          </a:bodyPr>
          <a:lstStyle/>
          <a:p>
            <a:endParaRPr lang="es-MX" dirty="0"/>
          </a:p>
        </p:txBody>
      </p:sp>
      <p:sp>
        <p:nvSpPr>
          <p:cNvPr id="9" name="CuadroTexto 8">
            <a:extLst>
              <a:ext uri="{FF2B5EF4-FFF2-40B4-BE49-F238E27FC236}">
                <a16:creationId xmlns:a16="http://schemas.microsoft.com/office/drawing/2014/main" xmlns="" id="{77AF5BF9-4CC9-48D2-8B1C-2EBBABB43E19}"/>
              </a:ext>
            </a:extLst>
          </p:cNvPr>
          <p:cNvSpPr txBox="1"/>
          <p:nvPr/>
        </p:nvSpPr>
        <p:spPr>
          <a:xfrm>
            <a:off x="6894016" y="6466622"/>
            <a:ext cx="5044487" cy="261610"/>
          </a:xfrm>
          <a:prstGeom prst="rect">
            <a:avLst/>
          </a:prstGeom>
          <a:noFill/>
        </p:spPr>
        <p:txBody>
          <a:bodyPr wrap="square" rtlCol="0">
            <a:spAutoFit/>
          </a:bodyPr>
          <a:lstStyle/>
          <a:p>
            <a:r>
              <a:rPr lang="es-MX" sz="1100" dirty="0"/>
              <a:t>Fuente: Base de datos del Noti Web de la Dirección de Epidemiología- GERESA Loreto</a:t>
            </a:r>
          </a:p>
        </p:txBody>
      </p:sp>
      <p:pic>
        <p:nvPicPr>
          <p:cNvPr id="3" name="Imagen 2"/>
          <p:cNvPicPr>
            <a:picLocks noChangeAspect="1"/>
          </p:cNvPicPr>
          <p:nvPr/>
        </p:nvPicPr>
        <p:blipFill>
          <a:blip r:embed="rId2"/>
          <a:stretch>
            <a:fillRect/>
          </a:stretch>
        </p:blipFill>
        <p:spPr>
          <a:xfrm>
            <a:off x="269173" y="983768"/>
            <a:ext cx="6741227" cy="2462377"/>
          </a:xfrm>
          <a:prstGeom prst="rect">
            <a:avLst/>
          </a:prstGeom>
        </p:spPr>
      </p:pic>
      <p:pic>
        <p:nvPicPr>
          <p:cNvPr id="4" name="Imagen 3"/>
          <p:cNvPicPr>
            <a:picLocks noChangeAspect="1"/>
          </p:cNvPicPr>
          <p:nvPr/>
        </p:nvPicPr>
        <p:blipFill>
          <a:blip r:embed="rId3"/>
          <a:stretch>
            <a:fillRect/>
          </a:stretch>
        </p:blipFill>
        <p:spPr>
          <a:xfrm>
            <a:off x="269173" y="3567422"/>
            <a:ext cx="6741227" cy="2899200"/>
          </a:xfrm>
          <a:prstGeom prst="rect">
            <a:avLst/>
          </a:prstGeom>
        </p:spPr>
      </p:pic>
    </p:spTree>
    <p:extLst>
      <p:ext uri="{BB962C8B-B14F-4D97-AF65-F5344CB8AC3E}">
        <p14:creationId xmlns:p14="http://schemas.microsoft.com/office/powerpoint/2010/main" val="4207957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699812A1-479C-4F5B-AFF1-05778E3D79CB}"/>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328835" y="1446267"/>
            <a:ext cx="3847661" cy="4180921"/>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xmlns="" id="{008A56A4-0705-4076-80E3-D37AC54370A1}"/>
              </a:ext>
            </a:extLst>
          </p:cNvPr>
          <p:cNvSpPr>
            <a:spLocks noGrp="1"/>
          </p:cNvSpPr>
          <p:nvPr>
            <p:ph type="title"/>
          </p:nvPr>
        </p:nvSpPr>
        <p:spPr>
          <a:xfrm>
            <a:off x="5176496" y="2288874"/>
            <a:ext cx="4403439" cy="1409126"/>
          </a:xfrm>
          <a:solidFill>
            <a:schemeClr val="accent4">
              <a:lumMod val="40000"/>
              <a:lumOff val="60000"/>
            </a:schemeClr>
          </a:solidFill>
        </p:spPr>
        <p:txBody>
          <a:bodyPr>
            <a:normAutofit/>
          </a:bodyPr>
          <a:lstStyle/>
          <a:p>
            <a:pPr algn="ctr"/>
            <a:r>
              <a:rPr lang="es-MX" sz="7200" b="1" dirty="0">
                <a:solidFill>
                  <a:schemeClr val="accent6">
                    <a:lumMod val="50000"/>
                  </a:schemeClr>
                </a:solidFill>
                <a:latin typeface="Algerian" panose="04020705040A02060702" pitchFamily="82" charset="0"/>
              </a:rPr>
              <a:t>DENGUE</a:t>
            </a:r>
          </a:p>
        </p:txBody>
      </p:sp>
    </p:spTree>
    <p:extLst>
      <p:ext uri="{BB962C8B-B14F-4D97-AF65-F5344CB8AC3E}">
        <p14:creationId xmlns:p14="http://schemas.microsoft.com/office/powerpoint/2010/main" val="1662234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8 CuadroTexto"/>
          <p:cNvSpPr txBox="1"/>
          <p:nvPr/>
        </p:nvSpPr>
        <p:spPr>
          <a:xfrm>
            <a:off x="59267" y="5534561"/>
            <a:ext cx="12048066" cy="1323439"/>
          </a:xfrm>
          <a:prstGeom prst="rect">
            <a:avLst/>
          </a:prstGeom>
          <a:solidFill>
            <a:schemeClr val="accent4">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600" dirty="0">
                <a:effectLst/>
                <a:latin typeface="Arial" panose="020B0604020202020204" pitchFamily="34" charset="0"/>
                <a:cs typeface="Arial" panose="020B0604020202020204" pitchFamily="34" charset="0"/>
              </a:rPr>
              <a:t>Hasta la SE 33-2023 se reportó 9075 casos de dengue: 3814 (</a:t>
            </a:r>
            <a:r>
              <a:rPr lang="es-PE" sz="1600" dirty="0">
                <a:solidFill>
                  <a:srgbClr val="FF0000"/>
                </a:solidFill>
                <a:effectLst/>
                <a:latin typeface="Arial" panose="020B0604020202020204" pitchFamily="34" charset="0"/>
                <a:cs typeface="Arial" panose="020B0604020202020204" pitchFamily="34" charset="0"/>
              </a:rPr>
              <a:t>42.02%</a:t>
            </a:r>
            <a:r>
              <a:rPr lang="es-PE" sz="1600" dirty="0">
                <a:effectLst/>
                <a:latin typeface="Arial" panose="020B0604020202020204" pitchFamily="34" charset="0"/>
                <a:cs typeface="Arial" panose="020B0604020202020204" pitchFamily="34" charset="0"/>
              </a:rPr>
              <a:t>) son confirmados y 5261 (</a:t>
            </a:r>
            <a:r>
              <a:rPr lang="es-PE" sz="1600" dirty="0">
                <a:solidFill>
                  <a:srgbClr val="FF0000"/>
                </a:solidFill>
                <a:effectLst/>
                <a:latin typeface="Arial" panose="020B0604020202020204" pitchFamily="34" charset="0"/>
                <a:cs typeface="Arial" panose="020B0604020202020204" pitchFamily="34" charset="0"/>
              </a:rPr>
              <a:t>57.97%</a:t>
            </a:r>
            <a:r>
              <a:rPr lang="es-PE" sz="1600" dirty="0">
                <a:effectLst/>
                <a:latin typeface="Arial" panose="020B0604020202020204" pitchFamily="34" charset="0"/>
                <a:cs typeface="Arial" panose="020B0604020202020204" pitchFamily="34" charset="0"/>
              </a:rPr>
              <a:t>) son probables, en espera de su clasificación final. Se reportaron 7844 (</a:t>
            </a:r>
            <a:r>
              <a:rPr lang="es-PE" sz="1600" dirty="0">
                <a:solidFill>
                  <a:srgbClr val="FF0000"/>
                </a:solidFill>
                <a:effectLst/>
                <a:latin typeface="Arial" panose="020B0604020202020204" pitchFamily="34" charset="0"/>
                <a:cs typeface="Arial" panose="020B0604020202020204" pitchFamily="34" charset="0"/>
              </a:rPr>
              <a:t>86.43%</a:t>
            </a:r>
            <a:r>
              <a:rPr lang="es-PE" sz="1600" dirty="0">
                <a:effectLst/>
                <a:latin typeface="Arial" panose="020B0604020202020204" pitchFamily="34" charset="0"/>
                <a:cs typeface="Arial" panose="020B0604020202020204" pitchFamily="34" charset="0"/>
              </a:rPr>
              <a:t>) casos Dengue Sin Señales de Alarma, 1,218 (</a:t>
            </a:r>
            <a:r>
              <a:rPr lang="es-PE" sz="1600" dirty="0">
                <a:solidFill>
                  <a:srgbClr val="FF0000"/>
                </a:solidFill>
                <a:effectLst/>
                <a:latin typeface="Arial" panose="020B0604020202020204" pitchFamily="34" charset="0"/>
                <a:cs typeface="Arial" panose="020B0604020202020204" pitchFamily="34" charset="0"/>
              </a:rPr>
              <a:t>13.42%</a:t>
            </a:r>
            <a:r>
              <a:rPr lang="es-PE" sz="1600" dirty="0">
                <a:effectLst/>
                <a:latin typeface="Arial" panose="020B0604020202020204" pitchFamily="34" charset="0"/>
                <a:cs typeface="Arial" panose="020B0604020202020204" pitchFamily="34" charset="0"/>
              </a:rPr>
              <a:t>) casos Dengue con Señales de Alarma y 13 (</a:t>
            </a:r>
            <a:r>
              <a:rPr lang="es-PE" sz="1600" dirty="0">
                <a:solidFill>
                  <a:srgbClr val="FF0000"/>
                </a:solidFill>
                <a:effectLst/>
                <a:latin typeface="Arial" panose="020B0604020202020204" pitchFamily="34" charset="0"/>
                <a:cs typeface="Arial" panose="020B0604020202020204" pitchFamily="34" charset="0"/>
              </a:rPr>
              <a:t>0.14%</a:t>
            </a:r>
            <a:r>
              <a:rPr lang="es-PE" sz="1600" dirty="0">
                <a:effectLst/>
                <a:latin typeface="Arial" panose="020B0604020202020204" pitchFamily="34" charset="0"/>
                <a:cs typeface="Arial" panose="020B0604020202020204" pitchFamily="34" charset="0"/>
              </a:rPr>
              <a:t>) casos de Dengue Grave. En el 2022 se reportaron 5586 casos de dengue en el mismo período, en relación al año 2023 se incrementaron 3,479 casos más. Los casos de dengue en el presente año se ubica en </a:t>
            </a:r>
            <a:r>
              <a:rPr lang="es-PE" sz="1600" dirty="0">
                <a:solidFill>
                  <a:srgbClr val="FF0000"/>
                </a:solidFill>
                <a:effectLst/>
                <a:latin typeface="Arial" panose="020B0604020202020204" pitchFamily="34" charset="0"/>
                <a:cs typeface="Arial" panose="020B0604020202020204" pitchFamily="34" charset="0"/>
              </a:rPr>
              <a:t>ZONA EPIDEMICA</a:t>
            </a:r>
            <a:r>
              <a:rPr lang="es-PE" sz="1600" dirty="0">
                <a:effectLst/>
                <a:latin typeface="Arial" panose="020B0604020202020204" pitchFamily="34" charset="0"/>
                <a:cs typeface="Arial" panose="020B0604020202020204" pitchFamily="34" charset="0"/>
              </a:rPr>
              <a:t>, en las últimas semanas se observa un descenso.</a:t>
            </a:r>
            <a:endParaRPr lang="es-PE" sz="1600" dirty="0">
              <a:solidFill>
                <a:srgbClr val="FF0000"/>
              </a:solidFill>
              <a:effectLst/>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xmlns="" id="{E3161B25-8031-4511-807C-3C7F6E5667B4}"/>
              </a:ext>
            </a:extLst>
          </p:cNvPr>
          <p:cNvSpPr txBox="1"/>
          <p:nvPr/>
        </p:nvSpPr>
        <p:spPr>
          <a:xfrm>
            <a:off x="252929" y="5272951"/>
            <a:ext cx="5044487" cy="261610"/>
          </a:xfrm>
          <a:prstGeom prst="rect">
            <a:avLst/>
          </a:prstGeom>
          <a:noFill/>
        </p:spPr>
        <p:txBody>
          <a:bodyPr wrap="square" rtlCol="0">
            <a:spAutoFit/>
          </a:bodyPr>
          <a:lstStyle/>
          <a:p>
            <a:r>
              <a:rPr lang="es-MX" sz="1100" dirty="0"/>
              <a:t>Fuente: Base de datos del Noti Web de la Dirección de Epidemiología- GERESA Loreto</a:t>
            </a:r>
          </a:p>
        </p:txBody>
      </p:sp>
      <p:pic>
        <p:nvPicPr>
          <p:cNvPr id="5" name="Imagen 4"/>
          <p:cNvPicPr>
            <a:picLocks noChangeAspect="1"/>
          </p:cNvPicPr>
          <p:nvPr/>
        </p:nvPicPr>
        <p:blipFill>
          <a:blip r:embed="rId2"/>
          <a:stretch>
            <a:fillRect/>
          </a:stretch>
        </p:blipFill>
        <p:spPr>
          <a:xfrm>
            <a:off x="771525" y="178101"/>
            <a:ext cx="11187111" cy="509485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707254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83656" y="51052"/>
            <a:ext cx="12010644" cy="733008"/>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Dengue notificados según distritos, </a:t>
            </a:r>
          </a:p>
          <a:p>
            <a:pPr algn="ctr"/>
            <a:r>
              <a:rPr lang="es-ES" sz="2400"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Región Loreto SE 01-33-2023. </a:t>
            </a:r>
          </a:p>
        </p:txBody>
      </p:sp>
      <p:sp>
        <p:nvSpPr>
          <p:cNvPr id="6" name="8 CuadroTexto"/>
          <p:cNvSpPr txBox="1"/>
          <p:nvPr/>
        </p:nvSpPr>
        <p:spPr>
          <a:xfrm>
            <a:off x="42862" y="4657725"/>
            <a:ext cx="3973994" cy="2062103"/>
          </a:xfrm>
          <a:prstGeom prst="rect">
            <a:avLst/>
          </a:prstGeom>
          <a:solidFill>
            <a:schemeClr val="accent4">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600" dirty="0">
                <a:effectLst/>
                <a:latin typeface="Arial" panose="020B0604020202020204" pitchFamily="34" charset="0"/>
                <a:cs typeface="Arial" panose="020B0604020202020204" pitchFamily="34" charset="0"/>
              </a:rPr>
              <a:t>De los 53 distritos de la región, 48 de ellos reportan casos de Dengue; el </a:t>
            </a:r>
            <a:r>
              <a:rPr lang="es-PE" sz="1600" dirty="0">
                <a:solidFill>
                  <a:srgbClr val="FF0000"/>
                </a:solidFill>
                <a:effectLst/>
                <a:latin typeface="Arial" panose="020B0604020202020204" pitchFamily="34" charset="0"/>
                <a:cs typeface="Arial" panose="020B0604020202020204" pitchFamily="34" charset="0"/>
              </a:rPr>
              <a:t>82.57%</a:t>
            </a:r>
            <a:r>
              <a:rPr lang="es-PE" sz="1600" dirty="0">
                <a:effectLst/>
                <a:latin typeface="Arial" panose="020B0604020202020204" pitchFamily="34" charset="0"/>
                <a:cs typeface="Arial" panose="020B0604020202020204" pitchFamily="34" charset="0"/>
              </a:rPr>
              <a:t> de los casos se concentran en 10 distritos. Según el mapa de riesgo, 41 distritos se estratifican como alto riesgo, 04 distritos en mediano riesgo, 03 distritos en bajo riesgo dengue y 5 distritos sin riesgo a Dengue</a:t>
            </a:r>
            <a:r>
              <a:rPr lang="es-PE" sz="1400" dirty="0">
                <a:effectLst/>
                <a:latin typeface="Arial" panose="020B0604020202020204" pitchFamily="34" charset="0"/>
                <a:cs typeface="Arial" panose="020B0604020202020204" pitchFamily="34" charset="0"/>
              </a:rPr>
              <a:t>.</a:t>
            </a:r>
          </a:p>
        </p:txBody>
      </p:sp>
      <p:pic>
        <p:nvPicPr>
          <p:cNvPr id="3" name="Imagen 2"/>
          <p:cNvPicPr>
            <a:picLocks noChangeAspect="1"/>
          </p:cNvPicPr>
          <p:nvPr/>
        </p:nvPicPr>
        <p:blipFill>
          <a:blip r:embed="rId3"/>
          <a:stretch>
            <a:fillRect/>
          </a:stretch>
        </p:blipFill>
        <p:spPr>
          <a:xfrm>
            <a:off x="4057650" y="784060"/>
            <a:ext cx="7845656" cy="5916778"/>
          </a:xfrm>
          <a:prstGeom prst="rect">
            <a:avLst/>
          </a:prstGeom>
        </p:spPr>
        <p:style>
          <a:lnRef idx="2">
            <a:schemeClr val="dk1"/>
          </a:lnRef>
          <a:fillRef idx="1">
            <a:schemeClr val="lt1"/>
          </a:fillRef>
          <a:effectRef idx="0">
            <a:schemeClr val="dk1"/>
          </a:effectRef>
          <a:fontRef idx="minor">
            <a:schemeClr val="dk1"/>
          </a:fontRef>
        </p:style>
      </p:pic>
      <p:pic>
        <p:nvPicPr>
          <p:cNvPr id="7" name="Imagen 6"/>
          <p:cNvPicPr>
            <a:picLocks noChangeAspect="1"/>
          </p:cNvPicPr>
          <p:nvPr/>
        </p:nvPicPr>
        <p:blipFill>
          <a:blip r:embed="rId4"/>
          <a:stretch>
            <a:fillRect/>
          </a:stretch>
        </p:blipFill>
        <p:spPr>
          <a:xfrm>
            <a:off x="83656" y="784060"/>
            <a:ext cx="3783000" cy="3873665"/>
          </a:xfrm>
          <a:prstGeom prst="rect">
            <a:avLst/>
          </a:prstGeom>
        </p:spPr>
      </p:pic>
    </p:spTree>
    <p:extLst>
      <p:ext uri="{BB962C8B-B14F-4D97-AF65-F5344CB8AC3E}">
        <p14:creationId xmlns:p14="http://schemas.microsoft.com/office/powerpoint/2010/main" val="1155700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 Rectángulo">
            <a:extLst>
              <a:ext uri="{FF2B5EF4-FFF2-40B4-BE49-F238E27FC236}">
                <a16:creationId xmlns:a16="http://schemas.microsoft.com/office/drawing/2014/main" xmlns="" id="{D9CAD2CC-1CE9-4373-AADF-BB68B866F4EA}"/>
              </a:ext>
            </a:extLst>
          </p:cNvPr>
          <p:cNvSpPr/>
          <p:nvPr/>
        </p:nvSpPr>
        <p:spPr>
          <a:xfrm>
            <a:off x="0" y="120"/>
            <a:ext cx="12192000" cy="74781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Mapa de calor de Dengue en Iquitos ciudad, Región Loreto </a:t>
            </a:r>
          </a:p>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01-33 2023 </a:t>
            </a:r>
          </a:p>
        </p:txBody>
      </p:sp>
      <p:sp>
        <p:nvSpPr>
          <p:cNvPr id="6" name="CuadroTexto 5">
            <a:extLst>
              <a:ext uri="{FF2B5EF4-FFF2-40B4-BE49-F238E27FC236}">
                <a16:creationId xmlns:a16="http://schemas.microsoft.com/office/drawing/2014/main" xmlns="" id="{B2A37E79-004D-4CCE-BE46-8AE9C62215A3}"/>
              </a:ext>
            </a:extLst>
          </p:cNvPr>
          <p:cNvSpPr txBox="1"/>
          <p:nvPr/>
        </p:nvSpPr>
        <p:spPr>
          <a:xfrm>
            <a:off x="8234886" y="1050144"/>
            <a:ext cx="3714121" cy="4832092"/>
          </a:xfrm>
          <a:prstGeom prst="rect">
            <a:avLst/>
          </a:prstGeom>
          <a:solidFill>
            <a:schemeClr val="accent4">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pPr algn="l"/>
            <a:r>
              <a:rPr lang="es-ES" sz="1400" dirty="0">
                <a:effectLst/>
                <a:latin typeface="Arial" panose="020B0604020202020204" pitchFamily="34" charset="0"/>
                <a:cs typeface="Arial" panose="020B0604020202020204" pitchFamily="34" charset="0"/>
              </a:rPr>
              <a:t>El mapa representa la concentración de casos, cada caso en un radio de 200 m.</a:t>
            </a:r>
          </a:p>
          <a:p>
            <a:pPr algn="l"/>
            <a:endParaRPr lang="es-ES" sz="1400" dirty="0">
              <a:effectLst/>
              <a:latin typeface="Arial" panose="020B0604020202020204" pitchFamily="34" charset="0"/>
              <a:cs typeface="Arial" panose="020B0604020202020204" pitchFamily="34" charset="0"/>
            </a:endParaRPr>
          </a:p>
          <a:p>
            <a:pPr algn="l"/>
            <a:r>
              <a:rPr lang="es-ES" sz="1400" dirty="0">
                <a:effectLst/>
                <a:latin typeface="Arial" panose="020B0604020202020204" pitchFamily="34" charset="0"/>
                <a:cs typeface="Arial" panose="020B0604020202020204" pitchFamily="34" charset="0"/>
              </a:rPr>
              <a:t>A medida que se concentran los casos, tiende a cambiar pasando por el color verde, amarillo y rojo según se detalla:</a:t>
            </a:r>
          </a:p>
          <a:p>
            <a:pPr algn="l"/>
            <a:endParaRPr lang="es-ES" sz="1400" dirty="0">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s-ES" sz="1400" dirty="0">
                <a:effectLst/>
                <a:latin typeface="Arial" panose="020B0604020202020204" pitchFamily="34" charset="0"/>
                <a:cs typeface="Arial" panose="020B0604020202020204" pitchFamily="34" charset="0"/>
              </a:rPr>
              <a:t>Verde	:	Casos aislados </a:t>
            </a:r>
          </a:p>
          <a:p>
            <a:pPr algn="l"/>
            <a:endParaRPr lang="es-ES" sz="1400" dirty="0">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s-ES" sz="1400" dirty="0">
                <a:effectLst/>
                <a:latin typeface="Arial" panose="020B0604020202020204" pitchFamily="34" charset="0"/>
                <a:cs typeface="Arial" panose="020B0604020202020204" pitchFamily="34" charset="0"/>
              </a:rPr>
              <a:t>Amarillo: Aumento de casos relativamente cercanos en un radio de 200 m.</a:t>
            </a:r>
          </a:p>
          <a:p>
            <a:pPr algn="l"/>
            <a:endParaRPr lang="es-ES" sz="1400" dirty="0">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s-ES" sz="1400" dirty="0">
                <a:effectLst/>
                <a:latin typeface="Arial" panose="020B0604020202020204" pitchFamily="34" charset="0"/>
                <a:cs typeface="Arial" panose="020B0604020202020204" pitchFamily="34" charset="0"/>
              </a:rPr>
              <a:t>Rojo	:  Concentración de casos cercanos en un radio menor de 200 m.</a:t>
            </a:r>
          </a:p>
          <a:p>
            <a:pPr marL="285750" indent="-285750" algn="l">
              <a:buFont typeface="Arial" panose="020B0604020202020204" pitchFamily="34" charset="0"/>
              <a:buChar char="•"/>
            </a:pPr>
            <a:endParaRPr lang="es-ES" sz="1400" dirty="0">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s-ES" sz="1400" dirty="0">
                <a:effectLst/>
                <a:latin typeface="Arial" panose="020B0604020202020204" pitchFamily="34" charset="0"/>
                <a:cs typeface="Arial" panose="020B0604020202020204" pitchFamily="34" charset="0"/>
              </a:rPr>
              <a:t>Se observa en el mapa de calor que los casos de dengue se encuentra distribuidos homogéneamente en los cuatro distritos de la ciudad de Iquitos, no existiendo conglomerados de trasmisión. </a:t>
            </a:r>
          </a:p>
        </p:txBody>
      </p:sp>
      <p:pic>
        <p:nvPicPr>
          <p:cNvPr id="3" name="Imagen 2"/>
          <p:cNvPicPr>
            <a:picLocks noChangeAspect="1"/>
          </p:cNvPicPr>
          <p:nvPr/>
        </p:nvPicPr>
        <p:blipFill rotWithShape="1">
          <a:blip r:embed="rId2"/>
          <a:srcRect l="17109" t="8125" r="16327" b="8750"/>
          <a:stretch/>
        </p:blipFill>
        <p:spPr>
          <a:xfrm>
            <a:off x="142876" y="747935"/>
            <a:ext cx="8092010" cy="5952903"/>
          </a:xfrm>
          <a:prstGeom prst="rect">
            <a:avLst/>
          </a:prstGeom>
        </p:spPr>
      </p:pic>
    </p:spTree>
    <p:extLst>
      <p:ext uri="{BB962C8B-B14F-4D97-AF65-F5344CB8AC3E}">
        <p14:creationId xmlns:p14="http://schemas.microsoft.com/office/powerpoint/2010/main" val="3222808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7 Rectángulo"/>
          <p:cNvSpPr/>
          <p:nvPr/>
        </p:nvSpPr>
        <p:spPr>
          <a:xfrm>
            <a:off x="72428" y="72057"/>
            <a:ext cx="11923414" cy="83328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Dengue notificados por etapas de vida, </a:t>
            </a:r>
          </a:p>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Región Loreto SE 01- 33 2023. </a:t>
            </a:r>
          </a:p>
        </p:txBody>
      </p:sp>
      <p:sp>
        <p:nvSpPr>
          <p:cNvPr id="12" name="CuadroTexto 5">
            <a:extLst>
              <a:ext uri="{FF2B5EF4-FFF2-40B4-BE49-F238E27FC236}">
                <a16:creationId xmlns:a16="http://schemas.microsoft.com/office/drawing/2014/main" xmlns="" id="{32F9F120-7062-4606-BE17-9315234C49B2}"/>
              </a:ext>
            </a:extLst>
          </p:cNvPr>
          <p:cNvSpPr txBox="1"/>
          <p:nvPr/>
        </p:nvSpPr>
        <p:spPr>
          <a:xfrm>
            <a:off x="7690656" y="905342"/>
            <a:ext cx="4305185" cy="4278094"/>
          </a:xfrm>
          <a:prstGeom prst="rect">
            <a:avLst/>
          </a:prstGeom>
          <a:solidFill>
            <a:schemeClr val="accent4">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ES" sz="1600" dirty="0">
                <a:effectLst/>
                <a:latin typeface="Arial" panose="020B0604020202020204" pitchFamily="34" charset="0"/>
                <a:cs typeface="Arial" panose="020B0604020202020204" pitchFamily="34" charset="0"/>
              </a:rPr>
              <a:t>Hasta la SE 33-2023, del total de los casos de dengue, la etapa de vida niño (0 a 11 años) concentra el </a:t>
            </a:r>
            <a:r>
              <a:rPr lang="es-ES" sz="1600" dirty="0">
                <a:solidFill>
                  <a:srgbClr val="FF0000"/>
                </a:solidFill>
                <a:effectLst/>
                <a:latin typeface="Arial" panose="020B0604020202020204" pitchFamily="34" charset="0"/>
                <a:cs typeface="Arial" panose="020B0604020202020204" pitchFamily="34" charset="0"/>
              </a:rPr>
              <a:t>28.95%</a:t>
            </a:r>
            <a:r>
              <a:rPr lang="es-ES" sz="1600" dirty="0">
                <a:effectLst/>
                <a:latin typeface="Arial" panose="020B0604020202020204" pitchFamily="34" charset="0"/>
                <a:cs typeface="Arial" panose="020B0604020202020204" pitchFamily="34" charset="0"/>
              </a:rPr>
              <a:t> de los casos, seguido de la etapa de vida adulto con </a:t>
            </a:r>
            <a:r>
              <a:rPr lang="es-ES" sz="1600" dirty="0">
                <a:solidFill>
                  <a:srgbClr val="FF0000"/>
                </a:solidFill>
                <a:effectLst/>
                <a:latin typeface="Arial" panose="020B0604020202020204" pitchFamily="34" charset="0"/>
                <a:cs typeface="Arial" panose="020B0604020202020204" pitchFamily="34" charset="0"/>
              </a:rPr>
              <a:t>(27.93%).</a:t>
            </a:r>
          </a:p>
          <a:p>
            <a:endParaRPr lang="es-ES" sz="1600" dirty="0">
              <a:effectLst/>
              <a:latin typeface="Arial" panose="020B0604020202020204" pitchFamily="34" charset="0"/>
              <a:cs typeface="Arial" panose="020B0604020202020204" pitchFamily="34" charset="0"/>
            </a:endParaRPr>
          </a:p>
          <a:p>
            <a:r>
              <a:rPr lang="es-ES" sz="1600" dirty="0">
                <a:effectLst/>
                <a:latin typeface="Arial" panose="020B0604020202020204" pitchFamily="34" charset="0"/>
                <a:cs typeface="Arial" panose="020B0604020202020204" pitchFamily="34" charset="0"/>
              </a:rPr>
              <a:t>La población económicamente activa (18-59 años) representan el 47.31% de casos de dengue.</a:t>
            </a:r>
            <a:endParaRPr lang="es-ES" sz="1600" dirty="0">
              <a:solidFill>
                <a:srgbClr val="FF0000"/>
              </a:solidFill>
              <a:effectLst/>
              <a:latin typeface="Arial" panose="020B0604020202020204" pitchFamily="34" charset="0"/>
              <a:cs typeface="Arial" panose="020B0604020202020204" pitchFamily="34" charset="0"/>
            </a:endParaRPr>
          </a:p>
          <a:p>
            <a:r>
              <a:rPr lang="es-ES" sz="1600" dirty="0">
                <a:solidFill>
                  <a:srgbClr val="FF0000"/>
                </a:solidFill>
                <a:effectLst/>
                <a:latin typeface="Arial" panose="020B0604020202020204" pitchFamily="34" charset="0"/>
                <a:cs typeface="Arial" panose="020B0604020202020204" pitchFamily="34" charset="0"/>
              </a:rPr>
              <a:t>Fallecidos</a:t>
            </a:r>
          </a:p>
          <a:p>
            <a:r>
              <a:rPr lang="es-ES" sz="1600" dirty="0">
                <a:effectLst/>
                <a:latin typeface="Arial" panose="020B0604020202020204" pitchFamily="34" charset="0"/>
                <a:cs typeface="Arial" panose="020B0604020202020204" pitchFamily="34" charset="0"/>
              </a:rPr>
              <a:t>Se reporta 3 fallecidos por Dengue Grave: 3 Confirmados procedentes del distrito de Vargas Guerra provincia de Ucayali y Manseriche en la provincia Datem del Marañón y distrito de Lagunas en la provincia de Alto Amazonas. En el 2022 hasta la SE. 32, se reportaron 8 fallecidos</a:t>
            </a:r>
          </a:p>
        </p:txBody>
      </p:sp>
      <p:sp>
        <p:nvSpPr>
          <p:cNvPr id="13" name="CuadroTexto 6">
            <a:extLst>
              <a:ext uri="{FF2B5EF4-FFF2-40B4-BE49-F238E27FC236}">
                <a16:creationId xmlns:a16="http://schemas.microsoft.com/office/drawing/2014/main" xmlns="" id="{682AB534-DED3-4F5B-98D6-075488DDD398}"/>
              </a:ext>
            </a:extLst>
          </p:cNvPr>
          <p:cNvSpPr txBox="1"/>
          <p:nvPr/>
        </p:nvSpPr>
        <p:spPr>
          <a:xfrm>
            <a:off x="7458075" y="6143624"/>
            <a:ext cx="4543987" cy="430887"/>
          </a:xfrm>
          <a:prstGeom prst="rect">
            <a:avLst/>
          </a:prstGeom>
          <a:noFill/>
        </p:spPr>
        <p:txBody>
          <a:bodyPr wrap="square" rtlCol="0">
            <a:spAutoFit/>
          </a:bodyPr>
          <a:lstStyle/>
          <a:p>
            <a:r>
              <a:rPr lang="es-MX" sz="1100" dirty="0"/>
              <a:t>Fuente: Base de datos del Noti Web de la Dirección de Epidemiología- GERESA Loreto</a:t>
            </a:r>
          </a:p>
        </p:txBody>
      </p:sp>
      <p:pic>
        <p:nvPicPr>
          <p:cNvPr id="2" name="Imagen 1"/>
          <p:cNvPicPr>
            <a:picLocks noChangeAspect="1"/>
          </p:cNvPicPr>
          <p:nvPr/>
        </p:nvPicPr>
        <p:blipFill>
          <a:blip r:embed="rId3"/>
          <a:stretch>
            <a:fillRect/>
          </a:stretch>
        </p:blipFill>
        <p:spPr>
          <a:xfrm>
            <a:off x="200576" y="940880"/>
            <a:ext cx="7100337" cy="2804788"/>
          </a:xfrm>
          <a:prstGeom prst="rect">
            <a:avLst/>
          </a:prstGeom>
        </p:spPr>
      </p:pic>
      <p:pic>
        <p:nvPicPr>
          <p:cNvPr id="3" name="Imagen 2"/>
          <p:cNvPicPr>
            <a:picLocks noChangeAspect="1"/>
          </p:cNvPicPr>
          <p:nvPr/>
        </p:nvPicPr>
        <p:blipFill>
          <a:blip r:embed="rId4"/>
          <a:stretch>
            <a:fillRect/>
          </a:stretch>
        </p:blipFill>
        <p:spPr>
          <a:xfrm>
            <a:off x="200576" y="3976546"/>
            <a:ext cx="6957462" cy="2652854"/>
          </a:xfrm>
          <a:prstGeom prst="rect">
            <a:avLst/>
          </a:prstGeom>
        </p:spPr>
      </p:pic>
    </p:spTree>
    <p:extLst>
      <p:ext uri="{BB962C8B-B14F-4D97-AF65-F5344CB8AC3E}">
        <p14:creationId xmlns:p14="http://schemas.microsoft.com/office/powerpoint/2010/main" val="343051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03199" y="189412"/>
            <a:ext cx="11758631" cy="830997"/>
          </a:xfrm>
          <a:prstGeom prst="rect">
            <a:avLst/>
          </a:prstGeom>
          <a:solidFill>
            <a:schemeClr val="accent4">
              <a:lumMod val="20000"/>
              <a:lumOff val="80000"/>
            </a:schemeClr>
          </a:solidFill>
          <a:ln>
            <a:solidFill>
              <a:schemeClr val="tx1"/>
            </a:solidFill>
          </a:ln>
        </p:spPr>
        <p:txBody>
          <a:bodyPr wrap="square">
            <a:spAutoFit/>
          </a:bodyPr>
          <a:lstStyle/>
          <a:p>
            <a:pPr algn="ctr">
              <a:defRPr lang="en-US" sz="1400" b="0" i="0" u="none" strike="noStrike" kern="1200" spc="0" baseline="0">
                <a:solidFill>
                  <a:sysClr val="windowText" lastClr="000000"/>
                </a:solidFill>
                <a:latin typeface="+mn-lt"/>
                <a:ea typeface="+mn-ea"/>
                <a:cs typeface="+mn-cs"/>
              </a:defRPr>
            </a:pPr>
            <a:r>
              <a:rPr lang="es-PE" sz="2400" b="1" dirty="0">
                <a:latin typeface="Arial" panose="020B0604020202020204" pitchFamily="34" charset="0"/>
                <a:cs typeface="Arial" panose="020B0604020202020204" pitchFamily="34" charset="0"/>
              </a:rPr>
              <a:t>Casos de Dengue según clasificación, hospitalizados según reporte diario. GERESA Loreto - Agosto 2023. (Corte 25/08/2023)</a:t>
            </a:r>
          </a:p>
        </p:txBody>
      </p:sp>
      <p:sp>
        <p:nvSpPr>
          <p:cNvPr id="6" name="CuadroTexto 5">
            <a:extLst>
              <a:ext uri="{FF2B5EF4-FFF2-40B4-BE49-F238E27FC236}">
                <a16:creationId xmlns:a16="http://schemas.microsoft.com/office/drawing/2014/main" xmlns="" id="{68D9024B-D0CC-48F9-B448-75B0265948FA}"/>
              </a:ext>
            </a:extLst>
          </p:cNvPr>
          <p:cNvSpPr txBox="1"/>
          <p:nvPr/>
        </p:nvSpPr>
        <p:spPr>
          <a:xfrm>
            <a:off x="317255" y="6406978"/>
            <a:ext cx="5044487" cy="261610"/>
          </a:xfrm>
          <a:prstGeom prst="rect">
            <a:avLst/>
          </a:prstGeom>
          <a:noFill/>
        </p:spPr>
        <p:txBody>
          <a:bodyPr wrap="square" rtlCol="0">
            <a:spAutoFit/>
          </a:bodyPr>
          <a:lstStyle/>
          <a:p>
            <a:r>
              <a:rPr lang="es-MX" sz="1100" dirty="0"/>
              <a:t>Fuente: Dirección de Epidemiología- GERESA Loreto</a:t>
            </a:r>
          </a:p>
        </p:txBody>
      </p:sp>
      <p:graphicFrame>
        <p:nvGraphicFramePr>
          <p:cNvPr id="5" name="Gráfico 4">
            <a:extLst>
              <a:ext uri="{FF2B5EF4-FFF2-40B4-BE49-F238E27FC236}">
                <a16:creationId xmlns:a16="http://schemas.microsoft.com/office/drawing/2014/main" xmlns="" id="{00000000-0008-0000-0000-000002000000}"/>
              </a:ext>
            </a:extLst>
          </p:cNvPr>
          <p:cNvGraphicFramePr>
            <a:graphicFrameLocks/>
          </p:cNvGraphicFramePr>
          <p:nvPr>
            <p:extLst>
              <p:ext uri="{D42A27DB-BD31-4B8C-83A1-F6EECF244321}">
                <p14:modId xmlns:p14="http://schemas.microsoft.com/office/powerpoint/2010/main" val="88073681"/>
              </p:ext>
            </p:extLst>
          </p:nvPr>
        </p:nvGraphicFramePr>
        <p:xfrm>
          <a:off x="1128713" y="1242967"/>
          <a:ext cx="10544175" cy="3908929"/>
        </p:xfrm>
        <a:graphic>
          <a:graphicData uri="http://schemas.openxmlformats.org/drawingml/2006/chart">
            <c:chart xmlns:c="http://schemas.openxmlformats.org/drawingml/2006/chart" xmlns:r="http://schemas.openxmlformats.org/officeDocument/2006/relationships" r:id="rId2"/>
          </a:graphicData>
        </a:graphic>
      </p:graphicFrame>
      <p:pic>
        <p:nvPicPr>
          <p:cNvPr id="3" name="Imagen 2"/>
          <p:cNvPicPr>
            <a:picLocks noChangeAspect="1"/>
          </p:cNvPicPr>
          <p:nvPr/>
        </p:nvPicPr>
        <p:blipFill rotWithShape="1">
          <a:blip r:embed="rId3"/>
          <a:srcRect l="46758" t="45625" r="17851" b="49167"/>
          <a:stretch/>
        </p:blipFill>
        <p:spPr>
          <a:xfrm>
            <a:off x="4886325" y="5422249"/>
            <a:ext cx="6100763" cy="707089"/>
          </a:xfrm>
          <a:prstGeom prst="rect">
            <a:avLst/>
          </a:prstGeom>
        </p:spPr>
      </p:pic>
    </p:spTree>
    <p:extLst>
      <p:ext uri="{BB962C8B-B14F-4D97-AF65-F5344CB8AC3E}">
        <p14:creationId xmlns:p14="http://schemas.microsoft.com/office/powerpoint/2010/main" val="2338352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xmlns="" id="{F1C37EAB-7348-60BE-69A4-9A77DBA2005F}"/>
              </a:ext>
            </a:extLst>
          </p:cNvPr>
          <p:cNvSpPr/>
          <p:nvPr/>
        </p:nvSpPr>
        <p:spPr>
          <a:xfrm>
            <a:off x="61755" y="526537"/>
            <a:ext cx="3138156" cy="7254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t>Actividades de Vigilancia Aédica I - DS-009</a:t>
            </a:r>
            <a:endParaRPr lang="es-PE" b="1" dirty="0"/>
          </a:p>
        </p:txBody>
      </p:sp>
      <p:pic>
        <p:nvPicPr>
          <p:cNvPr id="3" name="Imagen 2">
            <a:extLst>
              <a:ext uri="{FF2B5EF4-FFF2-40B4-BE49-F238E27FC236}">
                <a16:creationId xmlns:a16="http://schemas.microsoft.com/office/drawing/2014/main" xmlns="" id="{CD7DC2B6-34C1-EF1C-CAC6-24E4BEEDDADA}"/>
              </a:ext>
            </a:extLst>
          </p:cNvPr>
          <p:cNvPicPr>
            <a:picLocks noChangeAspect="1"/>
          </p:cNvPicPr>
          <p:nvPr/>
        </p:nvPicPr>
        <p:blipFill>
          <a:blip r:embed="rId2"/>
          <a:stretch>
            <a:fillRect/>
          </a:stretch>
        </p:blipFill>
        <p:spPr>
          <a:xfrm>
            <a:off x="311377" y="1657789"/>
            <a:ext cx="2888534" cy="4311440"/>
          </a:xfrm>
          <a:prstGeom prst="rect">
            <a:avLst/>
          </a:prstGeom>
        </p:spPr>
      </p:pic>
      <p:pic>
        <p:nvPicPr>
          <p:cNvPr id="8" name="Imagen 7">
            <a:extLst>
              <a:ext uri="{FF2B5EF4-FFF2-40B4-BE49-F238E27FC236}">
                <a16:creationId xmlns:a16="http://schemas.microsoft.com/office/drawing/2014/main" xmlns="" id="{9FB710C1-C5EA-B55F-5FA1-5E1E61DF71C7}"/>
              </a:ext>
            </a:extLst>
          </p:cNvPr>
          <p:cNvPicPr>
            <a:picLocks noChangeAspect="1"/>
          </p:cNvPicPr>
          <p:nvPr/>
        </p:nvPicPr>
        <p:blipFill>
          <a:blip r:embed="rId3"/>
          <a:stretch>
            <a:fillRect/>
          </a:stretch>
        </p:blipFill>
        <p:spPr>
          <a:xfrm>
            <a:off x="3266685" y="263769"/>
            <a:ext cx="8925315" cy="6330462"/>
          </a:xfrm>
          <a:prstGeom prst="rect">
            <a:avLst/>
          </a:prstGeom>
        </p:spPr>
      </p:pic>
    </p:spTree>
    <p:extLst>
      <p:ext uri="{BB962C8B-B14F-4D97-AF65-F5344CB8AC3E}">
        <p14:creationId xmlns:p14="http://schemas.microsoft.com/office/powerpoint/2010/main" val="241821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xmlns="" id="{53030CA1-D409-99CA-C3EF-C681E5B561ED}"/>
              </a:ext>
            </a:extLst>
          </p:cNvPr>
          <p:cNvSpPr/>
          <p:nvPr/>
        </p:nvSpPr>
        <p:spPr>
          <a:xfrm>
            <a:off x="249124" y="495385"/>
            <a:ext cx="3111690" cy="7254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t>Actividades de Vigilancia Aédica II - DS-009</a:t>
            </a:r>
            <a:endParaRPr lang="es-PE" b="1" dirty="0"/>
          </a:p>
        </p:txBody>
      </p:sp>
      <p:pic>
        <p:nvPicPr>
          <p:cNvPr id="5" name="Imagen 4">
            <a:extLst>
              <a:ext uri="{FF2B5EF4-FFF2-40B4-BE49-F238E27FC236}">
                <a16:creationId xmlns:a16="http://schemas.microsoft.com/office/drawing/2014/main" xmlns="" id="{C8D72E73-30E8-B718-C098-D2736C54E630}"/>
              </a:ext>
            </a:extLst>
          </p:cNvPr>
          <p:cNvPicPr>
            <a:picLocks noChangeAspect="1"/>
          </p:cNvPicPr>
          <p:nvPr/>
        </p:nvPicPr>
        <p:blipFill>
          <a:blip r:embed="rId2"/>
          <a:stretch>
            <a:fillRect/>
          </a:stretch>
        </p:blipFill>
        <p:spPr>
          <a:xfrm>
            <a:off x="377098" y="1758462"/>
            <a:ext cx="2855742" cy="4353951"/>
          </a:xfrm>
          <a:prstGeom prst="rect">
            <a:avLst/>
          </a:prstGeom>
        </p:spPr>
      </p:pic>
      <p:pic>
        <p:nvPicPr>
          <p:cNvPr id="6" name="Imagen 5">
            <a:extLst>
              <a:ext uri="{FF2B5EF4-FFF2-40B4-BE49-F238E27FC236}">
                <a16:creationId xmlns:a16="http://schemas.microsoft.com/office/drawing/2014/main" xmlns="" id="{0C8D6FEF-2F01-8224-F8D3-720F7A923FAC}"/>
              </a:ext>
            </a:extLst>
          </p:cNvPr>
          <p:cNvPicPr>
            <a:picLocks noChangeAspect="1"/>
          </p:cNvPicPr>
          <p:nvPr/>
        </p:nvPicPr>
        <p:blipFill>
          <a:blip r:embed="rId3"/>
          <a:stretch>
            <a:fillRect/>
          </a:stretch>
        </p:blipFill>
        <p:spPr>
          <a:xfrm>
            <a:off x="3487424" y="112543"/>
            <a:ext cx="8582062" cy="6745457"/>
          </a:xfrm>
          <a:prstGeom prst="rect">
            <a:avLst/>
          </a:prstGeom>
        </p:spPr>
      </p:pic>
    </p:spTree>
    <p:extLst>
      <p:ext uri="{BB962C8B-B14F-4D97-AF65-F5344CB8AC3E}">
        <p14:creationId xmlns:p14="http://schemas.microsoft.com/office/powerpoint/2010/main" val="3790173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BCB8DEE3-F1A6-DC1F-3E6C-28452F0C40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972" y="1892936"/>
            <a:ext cx="2704200" cy="3072127"/>
          </a:xfrm>
          <a:prstGeom prst="rect">
            <a:avLst/>
          </a:prstGeom>
        </p:spPr>
      </p:pic>
      <p:sp>
        <p:nvSpPr>
          <p:cNvPr id="6" name="Rectángulo: esquinas redondeadas 5">
            <a:extLst>
              <a:ext uri="{FF2B5EF4-FFF2-40B4-BE49-F238E27FC236}">
                <a16:creationId xmlns:a16="http://schemas.microsoft.com/office/drawing/2014/main" xmlns="" id="{B8E4D268-1ACF-9DAD-F72B-7EC7AFAEE9BA}"/>
              </a:ext>
            </a:extLst>
          </p:cNvPr>
          <p:cNvSpPr/>
          <p:nvPr/>
        </p:nvSpPr>
        <p:spPr>
          <a:xfrm>
            <a:off x="602181" y="664401"/>
            <a:ext cx="3111690" cy="7254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t>Actividades de Vigilancia </a:t>
            </a:r>
            <a:r>
              <a:rPr lang="es-ES" b="1" dirty="0" err="1"/>
              <a:t>Aédica</a:t>
            </a:r>
            <a:r>
              <a:rPr lang="es-ES" b="1" dirty="0"/>
              <a:t> III - DS-009</a:t>
            </a:r>
            <a:endParaRPr lang="es-PE" b="1" dirty="0"/>
          </a:p>
        </p:txBody>
      </p:sp>
      <p:pic>
        <p:nvPicPr>
          <p:cNvPr id="4" name="Imagen 3">
            <a:extLst>
              <a:ext uri="{FF2B5EF4-FFF2-40B4-BE49-F238E27FC236}">
                <a16:creationId xmlns:a16="http://schemas.microsoft.com/office/drawing/2014/main" xmlns="" id="{5C79A5A7-F2FB-6470-3A78-DD28C9E80B69}"/>
              </a:ext>
            </a:extLst>
          </p:cNvPr>
          <p:cNvPicPr>
            <a:picLocks noChangeAspect="1"/>
          </p:cNvPicPr>
          <p:nvPr/>
        </p:nvPicPr>
        <p:blipFill>
          <a:blip r:embed="rId3"/>
          <a:stretch>
            <a:fillRect/>
          </a:stretch>
        </p:blipFill>
        <p:spPr>
          <a:xfrm>
            <a:off x="4220308" y="323557"/>
            <a:ext cx="7704406" cy="6006904"/>
          </a:xfrm>
          <a:prstGeom prst="rect">
            <a:avLst/>
          </a:prstGeom>
        </p:spPr>
      </p:pic>
    </p:spTree>
    <p:extLst>
      <p:ext uri="{BB962C8B-B14F-4D97-AF65-F5344CB8AC3E}">
        <p14:creationId xmlns:p14="http://schemas.microsoft.com/office/powerpoint/2010/main" val="661180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0" y="-18473"/>
            <a:ext cx="12192000" cy="766618"/>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Enfermedades Notificadas por Semana Epidemiológica, Región Loreto, </a:t>
            </a:r>
          </a:p>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Año  2023  (SE 01-33)</a:t>
            </a:r>
          </a:p>
        </p:txBody>
      </p:sp>
      <p:sp>
        <p:nvSpPr>
          <p:cNvPr id="5" name="CuadroTexto 4"/>
          <p:cNvSpPr txBox="1"/>
          <p:nvPr/>
        </p:nvSpPr>
        <p:spPr>
          <a:xfrm>
            <a:off x="9044412" y="1493822"/>
            <a:ext cx="2888055" cy="3108543"/>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pPr algn="l"/>
            <a:r>
              <a:rPr lang="es-PE" sz="1400" dirty="0">
                <a:effectLst/>
              </a:rPr>
              <a:t>En la SE 33 - 2023 se han notificado 36 daños bajo vigilancia, de ellas, 03 daños representan el </a:t>
            </a:r>
            <a:r>
              <a:rPr lang="es-PE" sz="1400" dirty="0">
                <a:solidFill>
                  <a:srgbClr val="FF0000"/>
                </a:solidFill>
                <a:effectLst/>
              </a:rPr>
              <a:t>84.16% </a:t>
            </a:r>
            <a:r>
              <a:rPr lang="es-PE" sz="1400" dirty="0">
                <a:effectLst/>
              </a:rPr>
              <a:t>de enfermedades bajo vigilancia, siendo ellos: Malaria por P.  vivax (</a:t>
            </a:r>
            <a:r>
              <a:rPr lang="es-PE" sz="1400" dirty="0">
                <a:solidFill>
                  <a:srgbClr val="FF0000"/>
                </a:solidFill>
                <a:effectLst/>
              </a:rPr>
              <a:t>37.84%</a:t>
            </a:r>
            <a:r>
              <a:rPr lang="es-PE" sz="1400" dirty="0">
                <a:effectLst/>
              </a:rPr>
              <a:t>), Dengue sin Signos de Alarma (</a:t>
            </a:r>
            <a:r>
              <a:rPr lang="es-PE" sz="1400" dirty="0">
                <a:solidFill>
                  <a:srgbClr val="FF0000"/>
                </a:solidFill>
                <a:effectLst/>
              </a:rPr>
              <a:t>28.27%</a:t>
            </a:r>
            <a:r>
              <a:rPr lang="es-PE" sz="1400" dirty="0">
                <a:effectLst/>
              </a:rPr>
              <a:t>) y Leptospirosis (</a:t>
            </a:r>
            <a:r>
              <a:rPr lang="es-PE" sz="1400" dirty="0">
                <a:solidFill>
                  <a:srgbClr val="FF0000"/>
                </a:solidFill>
                <a:effectLst/>
              </a:rPr>
              <a:t>18.05%</a:t>
            </a:r>
            <a:r>
              <a:rPr lang="es-PE" sz="1400" dirty="0">
                <a:effectLst/>
              </a:rPr>
              <a:t>).</a:t>
            </a:r>
          </a:p>
          <a:p>
            <a:pPr algn="l"/>
            <a:endParaRPr lang="es-PE" sz="1400" dirty="0">
              <a:effectLst/>
            </a:endParaRPr>
          </a:p>
          <a:p>
            <a:pPr algn="l"/>
            <a:r>
              <a:rPr lang="es-PE" sz="1400" dirty="0">
                <a:effectLst/>
              </a:rPr>
              <a:t>Durante el año 2022 en el mismo periodo se notificaron 32 daños, de los cuales Malaria P. vivax y Dengue sin signos de alarma fueron predominantes.</a:t>
            </a:r>
          </a:p>
        </p:txBody>
      </p:sp>
      <p:sp>
        <p:nvSpPr>
          <p:cNvPr id="2" name="CuadroTexto 1">
            <a:extLst>
              <a:ext uri="{FF2B5EF4-FFF2-40B4-BE49-F238E27FC236}">
                <a16:creationId xmlns:a16="http://schemas.microsoft.com/office/drawing/2014/main" xmlns="" id="{8EC8FA1D-C732-442C-9352-89FBB35BD006}"/>
              </a:ext>
            </a:extLst>
          </p:cNvPr>
          <p:cNvSpPr txBox="1"/>
          <p:nvPr/>
        </p:nvSpPr>
        <p:spPr>
          <a:xfrm>
            <a:off x="72415" y="6626951"/>
            <a:ext cx="5044487" cy="230832"/>
          </a:xfrm>
          <a:prstGeom prst="rect">
            <a:avLst/>
          </a:prstGeom>
          <a:noFill/>
        </p:spPr>
        <p:txBody>
          <a:bodyPr wrap="square" rtlCol="0">
            <a:spAutoFit/>
          </a:bodyPr>
          <a:lstStyle/>
          <a:p>
            <a:r>
              <a:rPr lang="es-MX" sz="900" dirty="0"/>
              <a:t>Fuente: Base de datos del Noti Web de la Dirección de Epidemiología- GERESA Loreto</a:t>
            </a:r>
          </a:p>
        </p:txBody>
      </p:sp>
      <p:pic>
        <p:nvPicPr>
          <p:cNvPr id="3" name="Imagen 2"/>
          <p:cNvPicPr>
            <a:picLocks noChangeAspect="1"/>
          </p:cNvPicPr>
          <p:nvPr/>
        </p:nvPicPr>
        <p:blipFill>
          <a:blip r:embed="rId2"/>
          <a:stretch>
            <a:fillRect/>
          </a:stretch>
        </p:blipFill>
        <p:spPr>
          <a:xfrm>
            <a:off x="72414" y="805320"/>
            <a:ext cx="8971997" cy="576445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232070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xmlns="" id="{C1986A61-C493-5F6C-8FBF-CA40032F7409}"/>
              </a:ext>
            </a:extLst>
          </p:cNvPr>
          <p:cNvSpPr/>
          <p:nvPr/>
        </p:nvSpPr>
        <p:spPr>
          <a:xfrm>
            <a:off x="556258" y="351738"/>
            <a:ext cx="3610686" cy="7000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t>Actividades de Control Vectorial  I- DS - 009 </a:t>
            </a:r>
            <a:endParaRPr lang="es-PE" b="1" dirty="0"/>
          </a:p>
        </p:txBody>
      </p:sp>
      <p:pic>
        <p:nvPicPr>
          <p:cNvPr id="2" name="Imagen 1">
            <a:extLst>
              <a:ext uri="{FF2B5EF4-FFF2-40B4-BE49-F238E27FC236}">
                <a16:creationId xmlns:a16="http://schemas.microsoft.com/office/drawing/2014/main" xmlns="" id="{8FABC600-3798-0282-C5A3-C853C6248A4B}"/>
              </a:ext>
            </a:extLst>
          </p:cNvPr>
          <p:cNvPicPr>
            <a:picLocks noChangeAspect="1"/>
          </p:cNvPicPr>
          <p:nvPr/>
        </p:nvPicPr>
        <p:blipFill>
          <a:blip r:embed="rId2"/>
          <a:stretch>
            <a:fillRect/>
          </a:stretch>
        </p:blipFill>
        <p:spPr>
          <a:xfrm>
            <a:off x="779974" y="1394326"/>
            <a:ext cx="3163253" cy="5042687"/>
          </a:xfrm>
          <a:prstGeom prst="rect">
            <a:avLst/>
          </a:prstGeom>
        </p:spPr>
      </p:pic>
      <p:pic>
        <p:nvPicPr>
          <p:cNvPr id="5" name="Imagen 4">
            <a:extLst>
              <a:ext uri="{FF2B5EF4-FFF2-40B4-BE49-F238E27FC236}">
                <a16:creationId xmlns:a16="http://schemas.microsoft.com/office/drawing/2014/main" xmlns="" id="{05B4B037-787E-6E8D-FE27-B25DA6928D04}"/>
              </a:ext>
            </a:extLst>
          </p:cNvPr>
          <p:cNvPicPr>
            <a:picLocks noChangeAspect="1"/>
          </p:cNvPicPr>
          <p:nvPr/>
        </p:nvPicPr>
        <p:blipFill>
          <a:blip r:embed="rId3"/>
          <a:stretch>
            <a:fillRect/>
          </a:stretch>
        </p:blipFill>
        <p:spPr>
          <a:xfrm>
            <a:off x="5498261" y="0"/>
            <a:ext cx="6140388" cy="6858000"/>
          </a:xfrm>
          <a:prstGeom prst="rect">
            <a:avLst/>
          </a:prstGeom>
        </p:spPr>
      </p:pic>
    </p:spTree>
    <p:extLst>
      <p:ext uri="{BB962C8B-B14F-4D97-AF65-F5344CB8AC3E}">
        <p14:creationId xmlns:p14="http://schemas.microsoft.com/office/powerpoint/2010/main" val="2437134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xmlns="" id="{C1986A61-C493-5F6C-8FBF-CA40032F7409}"/>
              </a:ext>
            </a:extLst>
          </p:cNvPr>
          <p:cNvSpPr/>
          <p:nvPr/>
        </p:nvSpPr>
        <p:spPr>
          <a:xfrm>
            <a:off x="556258" y="351738"/>
            <a:ext cx="3610686" cy="7000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t>Actividades de Control Vectorial  I- DS - 009 </a:t>
            </a:r>
            <a:endParaRPr lang="es-PE" b="1" dirty="0"/>
          </a:p>
        </p:txBody>
      </p:sp>
      <p:pic>
        <p:nvPicPr>
          <p:cNvPr id="2" name="Imagen 1">
            <a:extLst>
              <a:ext uri="{FF2B5EF4-FFF2-40B4-BE49-F238E27FC236}">
                <a16:creationId xmlns:a16="http://schemas.microsoft.com/office/drawing/2014/main" xmlns="" id="{8FABC600-3798-0282-C5A3-C853C6248A4B}"/>
              </a:ext>
            </a:extLst>
          </p:cNvPr>
          <p:cNvPicPr>
            <a:picLocks noChangeAspect="1"/>
          </p:cNvPicPr>
          <p:nvPr/>
        </p:nvPicPr>
        <p:blipFill>
          <a:blip r:embed="rId2"/>
          <a:stretch>
            <a:fillRect/>
          </a:stretch>
        </p:blipFill>
        <p:spPr>
          <a:xfrm>
            <a:off x="779974" y="1394326"/>
            <a:ext cx="3163253" cy="5042687"/>
          </a:xfrm>
          <a:prstGeom prst="rect">
            <a:avLst/>
          </a:prstGeom>
        </p:spPr>
      </p:pic>
      <p:pic>
        <p:nvPicPr>
          <p:cNvPr id="5" name="Imagen 4">
            <a:extLst>
              <a:ext uri="{FF2B5EF4-FFF2-40B4-BE49-F238E27FC236}">
                <a16:creationId xmlns:a16="http://schemas.microsoft.com/office/drawing/2014/main" xmlns="" id="{05B4B037-787E-6E8D-FE27-B25DA6928D04}"/>
              </a:ext>
            </a:extLst>
          </p:cNvPr>
          <p:cNvPicPr>
            <a:picLocks noChangeAspect="1"/>
          </p:cNvPicPr>
          <p:nvPr/>
        </p:nvPicPr>
        <p:blipFill>
          <a:blip r:embed="rId3"/>
          <a:stretch>
            <a:fillRect/>
          </a:stretch>
        </p:blipFill>
        <p:spPr>
          <a:xfrm>
            <a:off x="5498261" y="0"/>
            <a:ext cx="6140388" cy="6858000"/>
          </a:xfrm>
          <a:prstGeom prst="rect">
            <a:avLst/>
          </a:prstGeom>
        </p:spPr>
      </p:pic>
    </p:spTree>
    <p:extLst>
      <p:ext uri="{BB962C8B-B14F-4D97-AF65-F5344CB8AC3E}">
        <p14:creationId xmlns:p14="http://schemas.microsoft.com/office/powerpoint/2010/main" val="839900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xmlns="" id="{DB331BC9-2B40-5ECE-3763-283EF5A102FC}"/>
              </a:ext>
            </a:extLst>
          </p:cNvPr>
          <p:cNvSpPr/>
          <p:nvPr/>
        </p:nvSpPr>
        <p:spPr>
          <a:xfrm>
            <a:off x="242319" y="559559"/>
            <a:ext cx="4020119" cy="7000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t>Actividades de Control Vectorial  II </a:t>
            </a:r>
          </a:p>
          <a:p>
            <a:pPr algn="ctr"/>
            <a:r>
              <a:rPr lang="es-ES" b="1" dirty="0"/>
              <a:t>DS - 009 </a:t>
            </a:r>
            <a:endParaRPr lang="es-PE" b="1" dirty="0"/>
          </a:p>
        </p:txBody>
      </p:sp>
      <p:pic>
        <p:nvPicPr>
          <p:cNvPr id="6" name="Imagen 5">
            <a:extLst>
              <a:ext uri="{FF2B5EF4-FFF2-40B4-BE49-F238E27FC236}">
                <a16:creationId xmlns:a16="http://schemas.microsoft.com/office/drawing/2014/main" xmlns="" id="{8C4AC3E2-C922-9900-141A-D3BC2731AC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330" y="1588389"/>
            <a:ext cx="3204096" cy="4428699"/>
          </a:xfrm>
          <a:prstGeom prst="rect">
            <a:avLst/>
          </a:prstGeom>
        </p:spPr>
      </p:pic>
      <p:pic>
        <p:nvPicPr>
          <p:cNvPr id="5" name="Imagen 4">
            <a:extLst>
              <a:ext uri="{FF2B5EF4-FFF2-40B4-BE49-F238E27FC236}">
                <a16:creationId xmlns:a16="http://schemas.microsoft.com/office/drawing/2014/main" xmlns="" id="{B66FF3AC-C00D-58E3-07D5-B2781D2AC640}"/>
              </a:ext>
            </a:extLst>
          </p:cNvPr>
          <p:cNvPicPr>
            <a:picLocks noChangeAspect="1"/>
          </p:cNvPicPr>
          <p:nvPr/>
        </p:nvPicPr>
        <p:blipFill>
          <a:blip r:embed="rId3"/>
          <a:stretch>
            <a:fillRect/>
          </a:stretch>
        </p:blipFill>
        <p:spPr>
          <a:xfrm>
            <a:off x="4348731" y="147711"/>
            <a:ext cx="7600950" cy="6710289"/>
          </a:xfrm>
          <a:prstGeom prst="rect">
            <a:avLst/>
          </a:prstGeom>
        </p:spPr>
      </p:pic>
    </p:spTree>
    <p:extLst>
      <p:ext uri="{BB962C8B-B14F-4D97-AF65-F5344CB8AC3E}">
        <p14:creationId xmlns:p14="http://schemas.microsoft.com/office/powerpoint/2010/main" val="2921061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xmlns="" id="{560BB074-A422-7016-5158-7004A86273E7}"/>
              </a:ext>
            </a:extLst>
          </p:cNvPr>
          <p:cNvSpPr/>
          <p:nvPr/>
        </p:nvSpPr>
        <p:spPr>
          <a:xfrm>
            <a:off x="268217" y="657077"/>
            <a:ext cx="4020119" cy="7000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t>Actividades de Control Vectorial  III</a:t>
            </a:r>
          </a:p>
          <a:p>
            <a:pPr algn="ctr"/>
            <a:r>
              <a:rPr lang="es-ES" b="1" dirty="0"/>
              <a:t>DS - 009 </a:t>
            </a:r>
            <a:endParaRPr lang="es-PE" b="1" dirty="0"/>
          </a:p>
        </p:txBody>
      </p:sp>
      <p:pic>
        <p:nvPicPr>
          <p:cNvPr id="5" name="Imagen 4">
            <a:extLst>
              <a:ext uri="{FF2B5EF4-FFF2-40B4-BE49-F238E27FC236}">
                <a16:creationId xmlns:a16="http://schemas.microsoft.com/office/drawing/2014/main" xmlns="" id="{8EBC1340-E252-A726-7E6D-7DA23D4A14EC}"/>
              </a:ext>
            </a:extLst>
          </p:cNvPr>
          <p:cNvPicPr>
            <a:picLocks noChangeAspect="1"/>
          </p:cNvPicPr>
          <p:nvPr/>
        </p:nvPicPr>
        <p:blipFill>
          <a:blip r:embed="rId2"/>
          <a:stretch>
            <a:fillRect/>
          </a:stretch>
        </p:blipFill>
        <p:spPr>
          <a:xfrm>
            <a:off x="456615" y="2412608"/>
            <a:ext cx="3129768" cy="3295944"/>
          </a:xfrm>
          <a:prstGeom prst="rect">
            <a:avLst/>
          </a:prstGeom>
        </p:spPr>
      </p:pic>
      <p:pic>
        <p:nvPicPr>
          <p:cNvPr id="6" name="Imagen 5">
            <a:extLst>
              <a:ext uri="{FF2B5EF4-FFF2-40B4-BE49-F238E27FC236}">
                <a16:creationId xmlns:a16="http://schemas.microsoft.com/office/drawing/2014/main" xmlns="" id="{E44E5243-CCE8-88B0-D854-EDB3E83F76C5}"/>
              </a:ext>
            </a:extLst>
          </p:cNvPr>
          <p:cNvPicPr>
            <a:picLocks noChangeAspect="1"/>
          </p:cNvPicPr>
          <p:nvPr/>
        </p:nvPicPr>
        <p:blipFill>
          <a:blip r:embed="rId3"/>
          <a:stretch>
            <a:fillRect/>
          </a:stretch>
        </p:blipFill>
        <p:spPr>
          <a:xfrm>
            <a:off x="4596714" y="273732"/>
            <a:ext cx="7327069" cy="6310535"/>
          </a:xfrm>
          <a:prstGeom prst="rect">
            <a:avLst/>
          </a:prstGeom>
        </p:spPr>
      </p:pic>
    </p:spTree>
    <p:extLst>
      <p:ext uri="{BB962C8B-B14F-4D97-AF65-F5344CB8AC3E}">
        <p14:creationId xmlns:p14="http://schemas.microsoft.com/office/powerpoint/2010/main" val="1938860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87160AD5-C0EE-8CAC-1D73-B1F33DC459C5}"/>
              </a:ext>
            </a:extLst>
          </p:cNvPr>
          <p:cNvSpPr txBox="1"/>
          <p:nvPr/>
        </p:nvSpPr>
        <p:spPr>
          <a:xfrm>
            <a:off x="3048000" y="1000023"/>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AVANCE DE ACTIVIDADES DE VIGILANCIA AEDICA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JULIO-AGOSTO-2023-DS-009-2023-SA</a:t>
            </a:r>
          </a:p>
        </p:txBody>
      </p:sp>
      <p:sp>
        <p:nvSpPr>
          <p:cNvPr id="5" name="Rectángulo: esquinas redondeadas 4">
            <a:extLst>
              <a:ext uri="{FF2B5EF4-FFF2-40B4-BE49-F238E27FC236}">
                <a16:creationId xmlns:a16="http://schemas.microsoft.com/office/drawing/2014/main" xmlns="" id="{12A58E3C-C051-41C7-C6E2-EE81DD90BC39}"/>
              </a:ext>
            </a:extLst>
          </p:cNvPr>
          <p:cNvSpPr/>
          <p:nvPr/>
        </p:nvSpPr>
        <p:spPr>
          <a:xfrm>
            <a:off x="1501687" y="5494791"/>
            <a:ext cx="9188625" cy="726372"/>
          </a:xfrm>
          <a:prstGeom prst="round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100000" t="100000"/>
            </a:path>
            <a:tileRect r="-100000" b="-100000"/>
          </a:gra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entury Gothic" panose="020B0502020202020204"/>
                <a:ea typeface="+mn-ea"/>
                <a:cs typeface="+mn-cs"/>
              </a:rPr>
              <a:t>Se programaron 20 distritos para realizar vigilancia entomológica con 4 encuesta </a:t>
            </a:r>
            <a:r>
              <a:rPr kumimoji="0" lang="es-ES" sz="1400" b="0" i="0" u="none" strike="noStrike" kern="1200" cap="none" spc="0" normalizeH="0" baseline="0" noProof="0" dirty="0" err="1">
                <a:ln>
                  <a:noFill/>
                </a:ln>
                <a:solidFill>
                  <a:prstClr val="black"/>
                </a:solidFill>
                <a:effectLst/>
                <a:uLnTx/>
                <a:uFillTx/>
                <a:latin typeface="Century Gothic" panose="020B0502020202020204"/>
                <a:ea typeface="+mn-ea"/>
                <a:cs typeface="+mn-cs"/>
              </a:rPr>
              <a:t>aédicas</a:t>
            </a:r>
            <a:r>
              <a:rPr kumimoji="0" lang="es-ES" sz="1400" b="0" i="0" u="none" strike="noStrike" kern="1200" cap="none" spc="0" normalizeH="0" baseline="0" noProof="0" dirty="0">
                <a:ln>
                  <a:noFill/>
                </a:ln>
                <a:solidFill>
                  <a:prstClr val="black"/>
                </a:solidFill>
                <a:effectLst/>
                <a:uLnTx/>
                <a:uFillTx/>
                <a:latin typeface="Century Gothic" panose="020B0502020202020204"/>
                <a:ea typeface="+mn-ea"/>
                <a:cs typeface="+mn-cs"/>
              </a:rPr>
              <a:t> en cada una de ellas (80 encuestas). Hasta la fecha se vienen ejecutando 39 vigilancias que corresponde al </a:t>
            </a:r>
            <a:r>
              <a:rPr lang="es-ES" sz="1400" dirty="0">
                <a:solidFill>
                  <a:prstClr val="black"/>
                </a:solidFill>
                <a:latin typeface="Century Gothic" panose="020B0502020202020204"/>
              </a:rPr>
              <a:t>49</a:t>
            </a:r>
            <a:r>
              <a:rPr kumimoji="0" lang="es-ES" sz="1400" b="0" i="0" u="none" strike="noStrike" kern="1200" cap="none" spc="0" normalizeH="0" baseline="0" noProof="0" dirty="0">
                <a:ln>
                  <a:noFill/>
                </a:ln>
                <a:solidFill>
                  <a:prstClr val="black"/>
                </a:solidFill>
                <a:effectLst/>
                <a:uLnTx/>
                <a:uFillTx/>
                <a:latin typeface="Century Gothic" panose="020B0502020202020204"/>
                <a:ea typeface="+mn-ea"/>
                <a:cs typeface="+mn-cs"/>
              </a:rPr>
              <a:t>% de la meta.</a:t>
            </a:r>
            <a:endParaRPr kumimoji="0" lang="es-PE" sz="1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3" name="Imagen 2">
            <a:extLst>
              <a:ext uri="{FF2B5EF4-FFF2-40B4-BE49-F238E27FC236}">
                <a16:creationId xmlns:a16="http://schemas.microsoft.com/office/drawing/2014/main" xmlns="" id="{4C3E2A6E-A450-7D1B-E380-FD21C6DFB866}"/>
              </a:ext>
            </a:extLst>
          </p:cNvPr>
          <p:cNvPicPr>
            <a:picLocks noChangeAspect="1"/>
          </p:cNvPicPr>
          <p:nvPr/>
        </p:nvPicPr>
        <p:blipFill>
          <a:blip r:embed="rId2"/>
          <a:stretch>
            <a:fillRect/>
          </a:stretch>
        </p:blipFill>
        <p:spPr>
          <a:xfrm>
            <a:off x="1167300" y="376113"/>
            <a:ext cx="9857400" cy="496083"/>
          </a:xfrm>
          <a:prstGeom prst="rect">
            <a:avLst/>
          </a:prstGeom>
        </p:spPr>
      </p:pic>
      <p:pic>
        <p:nvPicPr>
          <p:cNvPr id="7" name="Imagen 6">
            <a:extLst>
              <a:ext uri="{FF2B5EF4-FFF2-40B4-BE49-F238E27FC236}">
                <a16:creationId xmlns:a16="http://schemas.microsoft.com/office/drawing/2014/main" xmlns="" id="{8AC97AAB-55C2-B352-80EF-C41E6A5B35D6}"/>
              </a:ext>
            </a:extLst>
          </p:cNvPr>
          <p:cNvPicPr>
            <a:picLocks noChangeAspect="1"/>
          </p:cNvPicPr>
          <p:nvPr/>
        </p:nvPicPr>
        <p:blipFill>
          <a:blip r:embed="rId3"/>
          <a:stretch>
            <a:fillRect/>
          </a:stretch>
        </p:blipFill>
        <p:spPr>
          <a:xfrm>
            <a:off x="1167300" y="1811215"/>
            <a:ext cx="9267825" cy="3235569"/>
          </a:xfrm>
          <a:prstGeom prst="rect">
            <a:avLst/>
          </a:prstGeom>
        </p:spPr>
      </p:pic>
    </p:spTree>
    <p:extLst>
      <p:ext uri="{BB962C8B-B14F-4D97-AF65-F5344CB8AC3E}">
        <p14:creationId xmlns:p14="http://schemas.microsoft.com/office/powerpoint/2010/main" val="1892637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30F3890E-ED4C-AF9E-B930-56305B8784F1}"/>
              </a:ext>
            </a:extLst>
          </p:cNvPr>
          <p:cNvSpPr txBox="1"/>
          <p:nvPr/>
        </p:nvSpPr>
        <p:spPr>
          <a:xfrm>
            <a:off x="3260187" y="1146909"/>
            <a:ext cx="6098344" cy="646331"/>
          </a:xfrm>
          <a:prstGeom prst="rect">
            <a:avLst/>
          </a:prstGeom>
          <a:noFill/>
        </p:spPr>
        <p:txBody>
          <a:bodyPr wrap="square">
            <a:spAutoFit/>
          </a:bodyPr>
          <a:lstStyle/>
          <a:p>
            <a:pPr algn="ctr"/>
            <a:r>
              <a:rPr lang="es-ES" sz="1800" b="1" dirty="0"/>
              <a:t>AVANCE DE ACTIVIDADES DE TRATAMIENTO FOCAL </a:t>
            </a:r>
          </a:p>
          <a:p>
            <a:pPr algn="ctr"/>
            <a:r>
              <a:rPr lang="es-ES" sz="1800" b="1" dirty="0"/>
              <a:t>JULIO-AGOSTO-2023-DS-009-2023-SA</a:t>
            </a:r>
          </a:p>
        </p:txBody>
      </p:sp>
      <p:pic>
        <p:nvPicPr>
          <p:cNvPr id="5" name="Imagen 4">
            <a:extLst>
              <a:ext uri="{FF2B5EF4-FFF2-40B4-BE49-F238E27FC236}">
                <a16:creationId xmlns:a16="http://schemas.microsoft.com/office/drawing/2014/main" xmlns="" id="{ADB8755B-09CB-5E9F-1402-DE4558EAA4C6}"/>
              </a:ext>
            </a:extLst>
          </p:cNvPr>
          <p:cNvPicPr>
            <a:picLocks noChangeAspect="1"/>
          </p:cNvPicPr>
          <p:nvPr/>
        </p:nvPicPr>
        <p:blipFill>
          <a:blip r:embed="rId2"/>
          <a:stretch>
            <a:fillRect/>
          </a:stretch>
        </p:blipFill>
        <p:spPr>
          <a:xfrm>
            <a:off x="1380658" y="443132"/>
            <a:ext cx="9857400" cy="496083"/>
          </a:xfrm>
          <a:prstGeom prst="rect">
            <a:avLst/>
          </a:prstGeom>
        </p:spPr>
      </p:pic>
      <p:sp>
        <p:nvSpPr>
          <p:cNvPr id="6" name="Rectángulo: esquinas redondeadas 5">
            <a:extLst>
              <a:ext uri="{FF2B5EF4-FFF2-40B4-BE49-F238E27FC236}">
                <a16:creationId xmlns:a16="http://schemas.microsoft.com/office/drawing/2014/main" xmlns="" id="{95C715DF-F892-5AAE-C8C1-150586A10209}"/>
              </a:ext>
            </a:extLst>
          </p:cNvPr>
          <p:cNvSpPr/>
          <p:nvPr/>
        </p:nvSpPr>
        <p:spPr>
          <a:xfrm>
            <a:off x="1167618" y="5092503"/>
            <a:ext cx="10185010" cy="919792"/>
          </a:xfrm>
          <a:prstGeom prst="round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100000" t="100000"/>
            </a:path>
            <a:tileRect r="-100000" b="-100000"/>
          </a:gra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i="0" u="none" strike="noStrike" kern="1200" cap="none" spc="0" normalizeH="0" baseline="0" noProof="0" dirty="0">
                <a:ln>
                  <a:noFill/>
                </a:ln>
                <a:solidFill>
                  <a:schemeClr val="tx1"/>
                </a:solidFill>
                <a:effectLst/>
                <a:uLnTx/>
                <a:uFillTx/>
                <a:latin typeface="Century Gothic" panose="020B0502020202020204"/>
                <a:ea typeface="+mn-ea"/>
                <a:cs typeface="+mn-cs"/>
              </a:rPr>
              <a:t>Hasta la fecha se vien</a:t>
            </a:r>
            <a:r>
              <a:rPr lang="es-ES" dirty="0">
                <a:solidFill>
                  <a:schemeClr val="tx1"/>
                </a:solidFill>
                <a:latin typeface="Century Gothic" panose="020B0502020202020204"/>
              </a:rPr>
              <a:t>e realizando 268,745 visitas de control larvario de un total de 510,255 intervenciones programadas, lo que corresponde al 53%.</a:t>
            </a:r>
            <a:endParaRPr kumimoji="0" lang="es-PE" sz="1400" i="0" u="none" strike="noStrike" kern="1200" cap="none" spc="0" normalizeH="0" baseline="0" noProof="0" dirty="0">
              <a:ln>
                <a:noFill/>
              </a:ln>
              <a:solidFill>
                <a:schemeClr val="tx1"/>
              </a:solidFill>
              <a:effectLst/>
              <a:uLnTx/>
              <a:uFillTx/>
              <a:latin typeface="Century Gothic" panose="020B0502020202020204"/>
              <a:ea typeface="+mn-ea"/>
              <a:cs typeface="+mn-cs"/>
            </a:endParaRPr>
          </a:p>
        </p:txBody>
      </p:sp>
      <p:pic>
        <p:nvPicPr>
          <p:cNvPr id="2" name="Imagen 1">
            <a:extLst>
              <a:ext uri="{FF2B5EF4-FFF2-40B4-BE49-F238E27FC236}">
                <a16:creationId xmlns:a16="http://schemas.microsoft.com/office/drawing/2014/main" xmlns="" id="{1EA43177-D3BC-B96D-5D8C-3D1B6C57D87C}"/>
              </a:ext>
            </a:extLst>
          </p:cNvPr>
          <p:cNvPicPr>
            <a:picLocks noChangeAspect="1"/>
          </p:cNvPicPr>
          <p:nvPr/>
        </p:nvPicPr>
        <p:blipFill>
          <a:blip r:embed="rId3"/>
          <a:stretch>
            <a:fillRect/>
          </a:stretch>
        </p:blipFill>
        <p:spPr>
          <a:xfrm>
            <a:off x="1026942" y="1821768"/>
            <a:ext cx="10325686" cy="2993120"/>
          </a:xfrm>
          <a:prstGeom prst="rect">
            <a:avLst/>
          </a:prstGeom>
        </p:spPr>
      </p:pic>
    </p:spTree>
    <p:extLst>
      <p:ext uri="{BB962C8B-B14F-4D97-AF65-F5344CB8AC3E}">
        <p14:creationId xmlns:p14="http://schemas.microsoft.com/office/powerpoint/2010/main" val="1433314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BB25ED88-639D-4AD8-B73B-E14B0396F5CD}"/>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638726" y="1692453"/>
            <a:ext cx="3847661" cy="4180921"/>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xmlns="" id="{03A2E6DB-9C4F-43CE-AC36-6E6E5852F64A}"/>
              </a:ext>
            </a:extLst>
          </p:cNvPr>
          <p:cNvSpPr>
            <a:spLocks noGrp="1"/>
          </p:cNvSpPr>
          <p:nvPr>
            <p:ph type="ctrTitle"/>
          </p:nvPr>
        </p:nvSpPr>
        <p:spPr>
          <a:xfrm>
            <a:off x="4933244" y="2539999"/>
            <a:ext cx="6321778" cy="1242913"/>
          </a:xfrm>
          <a:solidFill>
            <a:schemeClr val="accent4">
              <a:lumMod val="20000"/>
              <a:lumOff val="80000"/>
            </a:schemeClr>
          </a:solidFill>
        </p:spPr>
        <p:txBody>
          <a:bodyPr vert="horz" lIns="91440" tIns="45720" rIns="91440" bIns="45720" rtlCol="0" anchor="b">
            <a:normAutofit/>
          </a:bodyPr>
          <a:lstStyle/>
          <a:p>
            <a:r>
              <a:rPr lang="es-MX" sz="6600" b="1" dirty="0">
                <a:solidFill>
                  <a:schemeClr val="accent6">
                    <a:lumMod val="50000"/>
                  </a:schemeClr>
                </a:solidFill>
                <a:latin typeface="Algerian" panose="04020705040A02060702" pitchFamily="82" charset="0"/>
              </a:rPr>
              <a:t>LEPTOSPIROSIS</a:t>
            </a:r>
          </a:p>
        </p:txBody>
      </p:sp>
    </p:spTree>
    <p:extLst>
      <p:ext uri="{BB962C8B-B14F-4D97-AF65-F5344CB8AC3E}">
        <p14:creationId xmlns:p14="http://schemas.microsoft.com/office/powerpoint/2010/main" val="4003632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93552" y="5578017"/>
            <a:ext cx="12004896" cy="1200329"/>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b="1" dirty="0"/>
              <a:t>Hasta  la SE 33- 2023 se reportó </a:t>
            </a:r>
            <a:r>
              <a:rPr lang="es-ES" b="1" dirty="0">
                <a:solidFill>
                  <a:srgbClr val="FF0000"/>
                </a:solidFill>
              </a:rPr>
              <a:t>5008</a:t>
            </a:r>
            <a:r>
              <a:rPr lang="es-ES" b="1" dirty="0"/>
              <a:t> casos de Leptospirosis, 716 casos confirmados (MAT) y 4292 se encuentran como Probables a espera de resultados MAT para su clasificación. En el año 2022 se notificaron 1216 casos,  respecto al año 2023 en el mismo periodo se incrementó en 3792 casos, con un incremento del 311.8%. Los casos se mantiene desde fines del 2022 hasta la presente semana en zona  de </a:t>
            </a:r>
            <a:r>
              <a:rPr lang="es-ES" b="1" dirty="0">
                <a:solidFill>
                  <a:srgbClr val="FF0000"/>
                </a:solidFill>
              </a:rPr>
              <a:t>EPIDEMIA</a:t>
            </a:r>
            <a:r>
              <a:rPr lang="es-ES" b="1" dirty="0"/>
              <a:t>. 	</a:t>
            </a:r>
          </a:p>
        </p:txBody>
      </p:sp>
      <p:sp>
        <p:nvSpPr>
          <p:cNvPr id="5" name="CuadroTexto 4">
            <a:extLst>
              <a:ext uri="{FF2B5EF4-FFF2-40B4-BE49-F238E27FC236}">
                <a16:creationId xmlns:a16="http://schemas.microsoft.com/office/drawing/2014/main" xmlns="" id="{508C0FFA-EBED-462D-9854-D0D22191FE89}"/>
              </a:ext>
            </a:extLst>
          </p:cNvPr>
          <p:cNvSpPr txBox="1"/>
          <p:nvPr/>
        </p:nvSpPr>
        <p:spPr>
          <a:xfrm>
            <a:off x="93552" y="5316407"/>
            <a:ext cx="5044487" cy="261610"/>
          </a:xfrm>
          <a:prstGeom prst="rect">
            <a:avLst/>
          </a:prstGeom>
          <a:noFill/>
        </p:spPr>
        <p:txBody>
          <a:bodyPr wrap="square" rtlCol="0">
            <a:spAutoFit/>
          </a:bodyPr>
          <a:lstStyle/>
          <a:p>
            <a:r>
              <a:rPr lang="es-MX" sz="1100" dirty="0"/>
              <a:t>Fuente: Base de datos del Noti Web de la Dirección de Epidemiología- GERESA Loreto</a:t>
            </a:r>
          </a:p>
        </p:txBody>
      </p:sp>
      <p:pic>
        <p:nvPicPr>
          <p:cNvPr id="4" name="Imagen 3"/>
          <p:cNvPicPr>
            <a:picLocks noChangeAspect="1"/>
          </p:cNvPicPr>
          <p:nvPr/>
        </p:nvPicPr>
        <p:blipFill>
          <a:blip r:embed="rId3"/>
          <a:stretch>
            <a:fillRect/>
          </a:stretch>
        </p:blipFill>
        <p:spPr>
          <a:xfrm>
            <a:off x="742950" y="90752"/>
            <a:ext cx="10558463" cy="5094850"/>
          </a:xfrm>
          <a:prstGeom prst="rect">
            <a:avLst/>
          </a:prstGeom>
        </p:spPr>
      </p:pic>
    </p:spTree>
    <p:extLst>
      <p:ext uri="{BB962C8B-B14F-4D97-AF65-F5344CB8AC3E}">
        <p14:creationId xmlns:p14="http://schemas.microsoft.com/office/powerpoint/2010/main" val="486702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15686" y="2100943"/>
            <a:ext cx="402771"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7 Rectángulo"/>
          <p:cNvSpPr/>
          <p:nvPr/>
        </p:nvSpPr>
        <p:spPr>
          <a:xfrm>
            <a:off x="0" y="120"/>
            <a:ext cx="12192000" cy="74781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Leptospirosis por distritos y semanas epidemiológicas, Región Loreto SE 01-33 2023 </a:t>
            </a:r>
          </a:p>
        </p:txBody>
      </p:sp>
      <p:sp>
        <p:nvSpPr>
          <p:cNvPr id="12" name="7 Rectángulo">
            <a:extLst>
              <a:ext uri="{FF2B5EF4-FFF2-40B4-BE49-F238E27FC236}">
                <a16:creationId xmlns:a16="http://schemas.microsoft.com/office/drawing/2014/main" xmlns="" id="{D95136E0-B512-4724-B3C2-6765A40C6497}"/>
              </a:ext>
            </a:extLst>
          </p:cNvPr>
          <p:cNvSpPr/>
          <p:nvPr/>
        </p:nvSpPr>
        <p:spPr>
          <a:xfrm>
            <a:off x="7460154" y="3792236"/>
            <a:ext cx="4314224" cy="2508379"/>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00" b="1" dirty="0"/>
              <a:t>Hasta</a:t>
            </a:r>
            <a:r>
              <a:rPr lang="es-ES" sz="1400" b="1" dirty="0">
                <a:solidFill>
                  <a:schemeClr val="tx1"/>
                </a:solidFill>
              </a:rPr>
              <a:t> la SE </a:t>
            </a:r>
            <a:r>
              <a:rPr lang="es-ES" sz="1400" b="1" dirty="0"/>
              <a:t>33</a:t>
            </a:r>
            <a:r>
              <a:rPr lang="es-ES" sz="1400" b="1" dirty="0">
                <a:solidFill>
                  <a:schemeClr val="tx1"/>
                </a:solidFill>
              </a:rPr>
              <a:t>-2023, 47 distritos han </a:t>
            </a:r>
            <a:r>
              <a:rPr lang="es-ES" sz="1400" b="1" dirty="0"/>
              <a:t>reportado 5088 casos de leptospirosis;  </a:t>
            </a:r>
            <a:r>
              <a:rPr lang="es-ES" sz="1400" b="1" dirty="0">
                <a:solidFill>
                  <a:srgbClr val="FF0000"/>
                </a:solidFill>
              </a:rPr>
              <a:t>El 81.39% </a:t>
            </a:r>
            <a:r>
              <a:rPr lang="es-ES" sz="1400" b="1" dirty="0"/>
              <a:t>se concentra en 7 distritos como son : San Juan Bautista (22.95%), Punchana (16.51%), Contamana (10.68%), Iquitos  (10.58%),  Nauta (8.67%), Belén (8.47%), y Yurimaguas (5.53%).</a:t>
            </a:r>
          </a:p>
          <a:p>
            <a:pPr algn="just"/>
            <a:endParaRPr lang="es-ES" sz="1400" b="1" dirty="0"/>
          </a:p>
          <a:p>
            <a:pPr algn="just"/>
            <a:r>
              <a:rPr lang="es-ES" sz="1400" b="1" dirty="0"/>
              <a:t>En la S.E.17 y S.E.20-2023, se han registrado 02 defunción por leptospirosis, procedente del distrito del San Antonio del Estrecho-Provincia del Putumayo y distrito de Punchana-Provincia de Mayna</a:t>
            </a:r>
            <a:r>
              <a:rPr lang="es-ES" sz="1700" b="1" dirty="0"/>
              <a:t>s.</a:t>
            </a:r>
            <a:endParaRPr lang="es-ES" sz="1700" b="1" dirty="0">
              <a:solidFill>
                <a:schemeClr val="tx1"/>
              </a:solidFill>
            </a:endParaRPr>
          </a:p>
        </p:txBody>
      </p:sp>
      <p:sp>
        <p:nvSpPr>
          <p:cNvPr id="13" name="CuadroTexto 8">
            <a:extLst>
              <a:ext uri="{FF2B5EF4-FFF2-40B4-BE49-F238E27FC236}">
                <a16:creationId xmlns:a16="http://schemas.microsoft.com/office/drawing/2014/main" xmlns="" id="{0EC5BBA7-6B03-4FE8-8BF3-80A3FD156DA2}"/>
              </a:ext>
            </a:extLst>
          </p:cNvPr>
          <p:cNvSpPr txBox="1"/>
          <p:nvPr/>
        </p:nvSpPr>
        <p:spPr>
          <a:xfrm>
            <a:off x="7814461" y="6300615"/>
            <a:ext cx="3605610" cy="430887"/>
          </a:xfrm>
          <a:prstGeom prst="rect">
            <a:avLst/>
          </a:prstGeom>
          <a:noFill/>
        </p:spPr>
        <p:txBody>
          <a:bodyPr wrap="square" rtlCol="0">
            <a:spAutoFit/>
          </a:bodyPr>
          <a:lstStyle/>
          <a:p>
            <a:r>
              <a:rPr lang="es-MX" sz="1100" dirty="0"/>
              <a:t>Fuente: Base de datos del Noti Web de la Dirección de Epidemiología- GERESA Loreto</a:t>
            </a:r>
          </a:p>
        </p:txBody>
      </p:sp>
      <p:pic>
        <p:nvPicPr>
          <p:cNvPr id="2" name="Imagen 1"/>
          <p:cNvPicPr>
            <a:picLocks noChangeAspect="1"/>
          </p:cNvPicPr>
          <p:nvPr/>
        </p:nvPicPr>
        <p:blipFill>
          <a:blip r:embed="rId3"/>
          <a:stretch>
            <a:fillRect/>
          </a:stretch>
        </p:blipFill>
        <p:spPr>
          <a:xfrm>
            <a:off x="202746" y="862031"/>
            <a:ext cx="7226754" cy="5683282"/>
          </a:xfrm>
          <a:prstGeom prst="rect">
            <a:avLst/>
          </a:prstGeom>
        </p:spPr>
        <p:style>
          <a:lnRef idx="2">
            <a:schemeClr val="dk1"/>
          </a:lnRef>
          <a:fillRef idx="1">
            <a:schemeClr val="lt1"/>
          </a:fillRef>
          <a:effectRef idx="0">
            <a:schemeClr val="dk1"/>
          </a:effectRef>
          <a:fontRef idx="minor">
            <a:schemeClr val="dk1"/>
          </a:fontRef>
        </p:style>
      </p:pic>
      <p:pic>
        <p:nvPicPr>
          <p:cNvPr id="9" name="1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6230" y="747935"/>
            <a:ext cx="3102071" cy="2871787"/>
          </a:xfrm>
          <a:prstGeom prst="rect">
            <a:avLst/>
          </a:prstGeom>
        </p:spPr>
      </p:pic>
    </p:spTree>
    <p:extLst>
      <p:ext uri="{BB962C8B-B14F-4D97-AF65-F5344CB8AC3E}">
        <p14:creationId xmlns:p14="http://schemas.microsoft.com/office/powerpoint/2010/main" val="888985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 Rectángulo">
            <a:extLst>
              <a:ext uri="{FF2B5EF4-FFF2-40B4-BE49-F238E27FC236}">
                <a16:creationId xmlns:a16="http://schemas.microsoft.com/office/drawing/2014/main" xmlns="" id="{D9CAD2CC-1CE9-4373-AADF-BB68B866F4EA}"/>
              </a:ext>
            </a:extLst>
          </p:cNvPr>
          <p:cNvSpPr/>
          <p:nvPr/>
        </p:nvSpPr>
        <p:spPr>
          <a:xfrm>
            <a:off x="0" y="120"/>
            <a:ext cx="12192000" cy="74781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Mapa de calor de Leptospirosis en Iquitos ciudad, Región Loreto </a:t>
            </a:r>
          </a:p>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01-33 2023 </a:t>
            </a:r>
          </a:p>
        </p:txBody>
      </p:sp>
      <p:sp>
        <p:nvSpPr>
          <p:cNvPr id="5" name="CuadroTexto 4">
            <a:extLst>
              <a:ext uri="{FF2B5EF4-FFF2-40B4-BE49-F238E27FC236}">
                <a16:creationId xmlns:a16="http://schemas.microsoft.com/office/drawing/2014/main" xmlns="" id="{615DCD0A-AB35-4E51-B17B-2AEF6443FB61}"/>
              </a:ext>
            </a:extLst>
          </p:cNvPr>
          <p:cNvSpPr txBox="1"/>
          <p:nvPr/>
        </p:nvSpPr>
        <p:spPr>
          <a:xfrm>
            <a:off x="8435566" y="1095493"/>
            <a:ext cx="3362049" cy="4616648"/>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1700" b="1"/>
            </a:lvl1pPr>
          </a:lstStyle>
          <a:p>
            <a:pPr algn="l"/>
            <a:r>
              <a:rPr lang="es-ES" sz="1400" dirty="0">
                <a:latin typeface="Arial" panose="020B0604020202020204" pitchFamily="34" charset="0"/>
                <a:cs typeface="Arial" panose="020B0604020202020204" pitchFamily="34" charset="0"/>
              </a:rPr>
              <a:t>El mapa representa la concentración de casos, cada caso en un radio de 200 m.</a:t>
            </a:r>
          </a:p>
          <a:p>
            <a:pPr algn="l"/>
            <a:endParaRPr lang="es-ES" sz="1400" dirty="0">
              <a:latin typeface="Arial" panose="020B0604020202020204" pitchFamily="34" charset="0"/>
              <a:cs typeface="Arial" panose="020B0604020202020204" pitchFamily="34" charset="0"/>
            </a:endParaRPr>
          </a:p>
          <a:p>
            <a:pPr algn="l"/>
            <a:r>
              <a:rPr lang="es-ES" sz="1400" dirty="0">
                <a:latin typeface="Arial" panose="020B0604020202020204" pitchFamily="34" charset="0"/>
                <a:cs typeface="Arial" panose="020B0604020202020204" pitchFamily="34" charset="0"/>
              </a:rPr>
              <a:t>A medida que se concentran los casos, tiende a cambiar pasando por el color verde, amarillo y rojo según se detalla:</a:t>
            </a:r>
          </a:p>
          <a:p>
            <a:pPr algn="l"/>
            <a:endParaRPr lang="es-ES" sz="1400" dirty="0">
              <a:latin typeface="Arial" panose="020B0604020202020204" pitchFamily="34" charset="0"/>
              <a:cs typeface="Arial" panose="020B0604020202020204" pitchFamily="34" charset="0"/>
            </a:endParaRPr>
          </a:p>
          <a:p>
            <a:pPr algn="l"/>
            <a:r>
              <a:rPr lang="es-ES" sz="1400" dirty="0">
                <a:latin typeface="Arial" panose="020B0604020202020204" pitchFamily="34" charset="0"/>
                <a:cs typeface="Arial" panose="020B0604020202020204" pitchFamily="34" charset="0"/>
              </a:rPr>
              <a:t>Verde	:	Casos aislados </a:t>
            </a:r>
          </a:p>
          <a:p>
            <a:pPr algn="l"/>
            <a:endParaRPr lang="es-ES" sz="1400" dirty="0">
              <a:latin typeface="Arial" panose="020B0604020202020204" pitchFamily="34" charset="0"/>
              <a:cs typeface="Arial" panose="020B0604020202020204" pitchFamily="34" charset="0"/>
            </a:endParaRPr>
          </a:p>
          <a:p>
            <a:pPr algn="l"/>
            <a:r>
              <a:rPr lang="es-ES" sz="1400" dirty="0">
                <a:latin typeface="Arial" panose="020B0604020202020204" pitchFamily="34" charset="0"/>
                <a:cs typeface="Arial" panose="020B0604020202020204" pitchFamily="34" charset="0"/>
              </a:rPr>
              <a:t>Amarillo: Casos relativamente cercanos en un radio de 200 m.</a:t>
            </a:r>
          </a:p>
          <a:p>
            <a:pPr algn="l"/>
            <a:endParaRPr lang="es-ES" sz="1400" dirty="0">
              <a:latin typeface="Arial" panose="020B0604020202020204" pitchFamily="34" charset="0"/>
              <a:cs typeface="Arial" panose="020B0604020202020204" pitchFamily="34" charset="0"/>
            </a:endParaRPr>
          </a:p>
          <a:p>
            <a:pPr algn="l"/>
            <a:r>
              <a:rPr lang="es-ES" sz="1400" dirty="0">
                <a:latin typeface="Arial" panose="020B0604020202020204" pitchFamily="34" charset="0"/>
                <a:cs typeface="Arial" panose="020B0604020202020204" pitchFamily="34" charset="0"/>
              </a:rPr>
              <a:t>Rojo	:  Casos cercanos en un radio menor de 200 m.</a:t>
            </a:r>
          </a:p>
          <a:p>
            <a:pPr algn="l"/>
            <a:endParaRPr lang="es-ES" sz="1400" dirty="0">
              <a:latin typeface="Arial" panose="020B0604020202020204" pitchFamily="34" charset="0"/>
              <a:cs typeface="Arial" panose="020B0604020202020204" pitchFamily="34" charset="0"/>
            </a:endParaRPr>
          </a:p>
          <a:p>
            <a:pPr algn="l"/>
            <a:r>
              <a:rPr lang="es-ES" sz="1400" dirty="0">
                <a:latin typeface="Arial" panose="020B0604020202020204" pitchFamily="34" charset="0"/>
                <a:cs typeface="Arial" panose="020B0604020202020204" pitchFamily="34" charset="0"/>
              </a:rPr>
              <a:t>Se puede observar que existe concentración de casos focalizados en los cuatro distritos.</a:t>
            </a:r>
          </a:p>
          <a:p>
            <a:pPr algn="l"/>
            <a:endParaRPr lang="es-ES" sz="14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a:stretch>
            <a:fillRect/>
          </a:stretch>
        </p:blipFill>
        <p:spPr>
          <a:xfrm>
            <a:off x="371475" y="791517"/>
            <a:ext cx="7736194" cy="5752158"/>
          </a:xfrm>
          <a:prstGeom prst="rect">
            <a:avLst/>
          </a:prstGeom>
        </p:spPr>
      </p:pic>
    </p:spTree>
    <p:extLst>
      <p:ext uri="{BB962C8B-B14F-4D97-AF65-F5344CB8AC3E}">
        <p14:creationId xmlns:p14="http://schemas.microsoft.com/office/powerpoint/2010/main" val="3783202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0" y="-18473"/>
            <a:ext cx="12192000" cy="74781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Enfermedades Notificadas por Semana Epidemiológica, Región Loreto, </a:t>
            </a:r>
          </a:p>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01-33 - 2023</a:t>
            </a:r>
          </a:p>
        </p:txBody>
      </p:sp>
      <p:sp>
        <p:nvSpPr>
          <p:cNvPr id="5" name="CuadroTexto 4"/>
          <p:cNvSpPr txBox="1"/>
          <p:nvPr/>
        </p:nvSpPr>
        <p:spPr>
          <a:xfrm>
            <a:off x="7297093" y="1178914"/>
            <a:ext cx="4608214" cy="4278094"/>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pPr algn="l"/>
            <a:r>
              <a:rPr lang="es-PE" sz="1600" dirty="0">
                <a:effectLst/>
              </a:rPr>
              <a:t>Hasta la SE 33-2023, existen 15 enfermedades con 100% de confirmación y 18  enfermedades que se encuentran con un porcentaje de diagnóstico probable, de las enfermedades más prevalentes como malaria por </a:t>
            </a:r>
            <a:r>
              <a:rPr lang="es-PE" sz="1600" i="1" dirty="0">
                <a:effectLst/>
              </a:rPr>
              <a:t>P. </a:t>
            </a:r>
            <a:r>
              <a:rPr lang="es-PE" sz="1600" i="1" dirty="0" err="1">
                <a:effectLst/>
              </a:rPr>
              <a:t>vivax</a:t>
            </a:r>
            <a:r>
              <a:rPr lang="es-PE" sz="1600" dirty="0">
                <a:effectLst/>
              </a:rPr>
              <a:t> y </a:t>
            </a:r>
            <a:r>
              <a:rPr lang="es-PE" sz="1600" i="1" dirty="0">
                <a:effectLst/>
              </a:rPr>
              <a:t>P. falciparum</a:t>
            </a:r>
            <a:r>
              <a:rPr lang="es-PE" sz="1600" dirty="0">
                <a:effectLst/>
              </a:rPr>
              <a:t> reporta </a:t>
            </a:r>
            <a:r>
              <a:rPr lang="es-PE" sz="1600" dirty="0">
                <a:solidFill>
                  <a:srgbClr val="FF0000"/>
                </a:solidFill>
                <a:effectLst/>
              </a:rPr>
              <a:t>100%</a:t>
            </a:r>
            <a:r>
              <a:rPr lang="es-PE" sz="1600" dirty="0">
                <a:effectLst/>
              </a:rPr>
              <a:t> de confirmación, mientras que Leptospirosis, Dengue sin signos de alarma y Dengue con signos de alarma presentan diagnósticos probables de </a:t>
            </a:r>
            <a:r>
              <a:rPr lang="es-PE" sz="1600" dirty="0">
                <a:solidFill>
                  <a:srgbClr val="FF0000"/>
                </a:solidFill>
                <a:effectLst/>
              </a:rPr>
              <a:t>85.70%, 59.09% </a:t>
            </a:r>
            <a:r>
              <a:rPr lang="es-PE" sz="1600" dirty="0">
                <a:effectLst/>
              </a:rPr>
              <a:t>y</a:t>
            </a:r>
            <a:r>
              <a:rPr lang="es-PE" sz="1600" dirty="0">
                <a:solidFill>
                  <a:srgbClr val="FF0000"/>
                </a:solidFill>
                <a:effectLst/>
              </a:rPr>
              <a:t> 51.07%</a:t>
            </a:r>
            <a:r>
              <a:rPr lang="es-PE" sz="1600" dirty="0">
                <a:effectLst/>
              </a:rPr>
              <a:t> respectivamente.</a:t>
            </a:r>
          </a:p>
          <a:p>
            <a:pPr algn="l"/>
            <a:endParaRPr lang="es-PE" sz="1600" dirty="0">
              <a:effectLst/>
            </a:endParaRPr>
          </a:p>
          <a:p>
            <a:pPr algn="l"/>
            <a:r>
              <a:rPr lang="es-ES" sz="1600" dirty="0">
                <a:effectLst/>
              </a:rPr>
              <a:t>D</a:t>
            </a:r>
            <a:r>
              <a:rPr lang="es-PE" sz="1600" dirty="0">
                <a:effectLst/>
              </a:rPr>
              <a:t>e las 18 enfermedades con diagnóstico probable se observa que existe 10 con porcentajes de 50% a 100% de probable, </a:t>
            </a:r>
          </a:p>
          <a:p>
            <a:pPr algn="l"/>
            <a:endParaRPr lang="es-ES" sz="1600" dirty="0">
              <a:effectLst/>
            </a:endParaRPr>
          </a:p>
          <a:p>
            <a:pPr algn="l"/>
            <a:r>
              <a:rPr lang="es-ES" sz="1600" dirty="0">
                <a:effectLst/>
              </a:rPr>
              <a:t>A</a:t>
            </a:r>
            <a:r>
              <a:rPr lang="es-PE" sz="1600" dirty="0">
                <a:effectLst/>
              </a:rPr>
              <a:t>si mismo se puede observar que existe dos enfermedades con diagnóstico sospechoso del 100%.</a:t>
            </a:r>
          </a:p>
        </p:txBody>
      </p:sp>
      <p:sp>
        <p:nvSpPr>
          <p:cNvPr id="6" name="CuadroTexto 5">
            <a:extLst>
              <a:ext uri="{FF2B5EF4-FFF2-40B4-BE49-F238E27FC236}">
                <a16:creationId xmlns:a16="http://schemas.microsoft.com/office/drawing/2014/main" xmlns="" id="{8EAF73D3-C30B-4D7F-BA70-3E7A180DFE2B}"/>
              </a:ext>
            </a:extLst>
          </p:cNvPr>
          <p:cNvSpPr txBox="1"/>
          <p:nvPr/>
        </p:nvSpPr>
        <p:spPr>
          <a:xfrm>
            <a:off x="206477" y="6645245"/>
            <a:ext cx="5044487" cy="200055"/>
          </a:xfrm>
          <a:prstGeom prst="rect">
            <a:avLst/>
          </a:prstGeom>
          <a:noFill/>
        </p:spPr>
        <p:txBody>
          <a:bodyPr wrap="square" rtlCol="0">
            <a:spAutoFit/>
          </a:bodyPr>
          <a:lstStyle/>
          <a:p>
            <a:r>
              <a:rPr lang="es-MX" sz="700" dirty="0"/>
              <a:t>Fuente: Base de datos del Noti Web de la Dirección de Epidemiología- GERESA Loreto</a:t>
            </a:r>
          </a:p>
        </p:txBody>
      </p:sp>
      <p:pic>
        <p:nvPicPr>
          <p:cNvPr id="2" name="Imagen 1"/>
          <p:cNvPicPr>
            <a:picLocks noChangeAspect="1"/>
          </p:cNvPicPr>
          <p:nvPr/>
        </p:nvPicPr>
        <p:blipFill>
          <a:blip r:embed="rId2"/>
          <a:stretch>
            <a:fillRect/>
          </a:stretch>
        </p:blipFill>
        <p:spPr>
          <a:xfrm>
            <a:off x="213631" y="729342"/>
            <a:ext cx="6943914" cy="5624161"/>
          </a:xfrm>
          <a:prstGeom prst="rect">
            <a:avLst/>
          </a:prstGeom>
        </p:spPr>
      </p:pic>
    </p:spTree>
    <p:extLst>
      <p:ext uri="{BB962C8B-B14F-4D97-AF65-F5344CB8AC3E}">
        <p14:creationId xmlns:p14="http://schemas.microsoft.com/office/powerpoint/2010/main" val="1747966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794BF50-6A1D-4C76-84BB-CFEC018338F9}"/>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920078" y="1657284"/>
            <a:ext cx="3847661" cy="4180921"/>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xmlns="" id="{4BF928B8-E4AD-43A8-9DB3-97F7642185CE}"/>
              </a:ext>
            </a:extLst>
          </p:cNvPr>
          <p:cNvSpPr>
            <a:spLocks noGrp="1"/>
          </p:cNvSpPr>
          <p:nvPr>
            <p:ph type="ctrTitle"/>
          </p:nvPr>
        </p:nvSpPr>
        <p:spPr>
          <a:xfrm>
            <a:off x="5098773" y="2673625"/>
            <a:ext cx="5049078" cy="1243083"/>
          </a:xfrm>
          <a:solidFill>
            <a:schemeClr val="accent6">
              <a:lumMod val="20000"/>
              <a:lumOff val="80000"/>
            </a:schemeClr>
          </a:solidFill>
        </p:spPr>
        <p:txBody>
          <a:bodyPr vert="horz" lIns="91440" tIns="45720" rIns="91440" bIns="45720" rtlCol="0" anchor="b">
            <a:normAutofit/>
          </a:bodyPr>
          <a:lstStyle/>
          <a:p>
            <a:r>
              <a:rPr lang="es-MX" sz="6600" b="1" dirty="0">
                <a:solidFill>
                  <a:schemeClr val="accent6">
                    <a:lumMod val="50000"/>
                  </a:schemeClr>
                </a:solidFill>
                <a:latin typeface="Algerian" panose="04020705040A02060702" pitchFamily="82" charset="0"/>
              </a:rPr>
              <a:t>OFIDISMO</a:t>
            </a:r>
          </a:p>
        </p:txBody>
      </p:sp>
    </p:spTree>
    <p:extLst>
      <p:ext uri="{BB962C8B-B14F-4D97-AF65-F5344CB8AC3E}">
        <p14:creationId xmlns:p14="http://schemas.microsoft.com/office/powerpoint/2010/main" val="614461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44231"/>
            <a:ext cx="12192000" cy="74781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Casos de Ofidismo por semanas epidemiológicas y distritos, </a:t>
            </a:r>
          </a:p>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Región Loreto, SE 01-33 2023 </a:t>
            </a:r>
          </a:p>
        </p:txBody>
      </p:sp>
      <p:sp>
        <p:nvSpPr>
          <p:cNvPr id="8" name="Rectangle 7"/>
          <p:cNvSpPr/>
          <p:nvPr/>
        </p:nvSpPr>
        <p:spPr>
          <a:xfrm>
            <a:off x="225287" y="2319130"/>
            <a:ext cx="450574" cy="675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7 Rectángulo">
            <a:extLst>
              <a:ext uri="{FF2B5EF4-FFF2-40B4-BE49-F238E27FC236}">
                <a16:creationId xmlns:a16="http://schemas.microsoft.com/office/drawing/2014/main" xmlns="" id="{509F84E5-9623-4212-B6CE-AB0806DE7FCC}"/>
              </a:ext>
            </a:extLst>
          </p:cNvPr>
          <p:cNvSpPr/>
          <p:nvPr/>
        </p:nvSpPr>
        <p:spPr>
          <a:xfrm>
            <a:off x="146264" y="5889514"/>
            <a:ext cx="11966713" cy="923330"/>
          </a:xfrm>
          <a:prstGeom prst="rect">
            <a:avLst/>
          </a:prstGeom>
          <a:solidFill>
            <a:schemeClr val="accent6">
              <a:lumMod val="20000"/>
              <a:lumOff val="80000"/>
            </a:schemeClr>
          </a:solidFill>
          <a:ln>
            <a:solidFill>
              <a:schemeClr val="tx1"/>
            </a:solidFill>
          </a:ln>
        </p:spPr>
        <p:txBody>
          <a:bodyPr wrap="square" rtlCol="0">
            <a:spAutoFit/>
          </a:bodyPr>
          <a:lstStyle/>
          <a:p>
            <a:pPr algn="just"/>
            <a:r>
              <a:rPr lang="es-ES" b="1" dirty="0"/>
              <a:t>Hasta</a:t>
            </a:r>
            <a:r>
              <a:rPr lang="es-ES" b="1" dirty="0">
                <a:solidFill>
                  <a:schemeClr val="tx1"/>
                </a:solidFill>
              </a:rPr>
              <a:t> la SE </a:t>
            </a:r>
            <a:r>
              <a:rPr lang="es-ES" b="1" dirty="0"/>
              <a:t>33</a:t>
            </a:r>
            <a:r>
              <a:rPr lang="es-ES" b="1" dirty="0">
                <a:solidFill>
                  <a:schemeClr val="tx1"/>
                </a:solidFill>
              </a:rPr>
              <a:t>-2023, 47 distritos han </a:t>
            </a:r>
            <a:r>
              <a:rPr lang="es-ES" b="1" dirty="0"/>
              <a:t>reportados 393 casos de ofidismo; El 81.43% se concentra en 24 distritos siendo los 4 principales: Yurimaguas (9.67%), Balsapuerto (5.60%), San Juan Bautista (4.58%) y Punchana (4.58%) . Se ha registrado hasta la semana 32, tres  defunción en el distrito de Torres Causana,  Andoas y Manseriche.</a:t>
            </a:r>
            <a:endParaRPr lang="es-ES" b="1" dirty="0">
              <a:solidFill>
                <a:schemeClr val="tx1"/>
              </a:solidFill>
            </a:endParaRPr>
          </a:p>
        </p:txBody>
      </p:sp>
      <p:sp>
        <p:nvSpPr>
          <p:cNvPr id="7" name="CuadroTexto 6">
            <a:extLst>
              <a:ext uri="{FF2B5EF4-FFF2-40B4-BE49-F238E27FC236}">
                <a16:creationId xmlns:a16="http://schemas.microsoft.com/office/drawing/2014/main" xmlns="" id="{4B98604D-37CE-4B48-A35E-401BB1FA7133}"/>
              </a:ext>
            </a:extLst>
          </p:cNvPr>
          <p:cNvSpPr txBox="1"/>
          <p:nvPr/>
        </p:nvSpPr>
        <p:spPr>
          <a:xfrm>
            <a:off x="146264" y="5549269"/>
            <a:ext cx="3939961" cy="369332"/>
          </a:xfrm>
          <a:prstGeom prst="rect">
            <a:avLst/>
          </a:prstGeom>
          <a:noFill/>
        </p:spPr>
        <p:txBody>
          <a:bodyPr wrap="square" rtlCol="0">
            <a:spAutoFit/>
          </a:bodyPr>
          <a:lstStyle/>
          <a:p>
            <a:r>
              <a:rPr lang="es-MX" sz="900" dirty="0"/>
              <a:t>Fuente: Base de datos del Noti Web de la Dirección de Epidemiología- GERESA Loreto</a:t>
            </a:r>
          </a:p>
        </p:txBody>
      </p:sp>
      <p:pic>
        <p:nvPicPr>
          <p:cNvPr id="3" name="Imagen 2"/>
          <p:cNvPicPr>
            <a:picLocks noChangeAspect="1"/>
          </p:cNvPicPr>
          <p:nvPr/>
        </p:nvPicPr>
        <p:blipFill>
          <a:blip r:embed="rId2"/>
          <a:stretch>
            <a:fillRect/>
          </a:stretch>
        </p:blipFill>
        <p:spPr>
          <a:xfrm>
            <a:off x="146264" y="703584"/>
            <a:ext cx="3522941" cy="4966387"/>
          </a:xfrm>
          <a:prstGeom prst="rect">
            <a:avLst/>
          </a:prstGeom>
        </p:spPr>
      </p:pic>
      <p:pic>
        <p:nvPicPr>
          <p:cNvPr id="6" name="Imagen 5"/>
          <p:cNvPicPr>
            <a:picLocks noChangeAspect="1"/>
          </p:cNvPicPr>
          <p:nvPr/>
        </p:nvPicPr>
        <p:blipFill>
          <a:blip r:embed="rId3"/>
          <a:stretch>
            <a:fillRect/>
          </a:stretch>
        </p:blipFill>
        <p:spPr>
          <a:xfrm>
            <a:off x="3971925" y="703582"/>
            <a:ext cx="7900988" cy="518593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547875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xmlns="" id="{3CE1B714-3A23-4E5F-B23B-4E0C56CA2D87}"/>
              </a:ext>
            </a:extLst>
          </p:cNvPr>
          <p:cNvSpPr>
            <a:spLocks noGrp="1"/>
          </p:cNvSpPr>
          <p:nvPr>
            <p:ph type="ctrTitle"/>
          </p:nvPr>
        </p:nvSpPr>
        <p:spPr>
          <a:xfrm>
            <a:off x="5013926" y="2441748"/>
            <a:ext cx="6634736" cy="1107273"/>
          </a:xfrm>
          <a:solidFill>
            <a:schemeClr val="accent2">
              <a:lumMod val="20000"/>
              <a:lumOff val="80000"/>
            </a:schemeClr>
          </a:solidFill>
        </p:spPr>
        <p:txBody>
          <a:bodyPr vert="horz" lIns="91440" tIns="45720" rIns="91440" bIns="45720" rtlCol="0" anchor="b">
            <a:normAutofit/>
          </a:bodyPr>
          <a:lstStyle/>
          <a:p>
            <a:pPr algn="ctr"/>
            <a:r>
              <a:rPr lang="es-MX" sz="6600" b="1" dirty="0">
                <a:solidFill>
                  <a:schemeClr val="accent6">
                    <a:lumMod val="50000"/>
                  </a:schemeClr>
                </a:solidFill>
                <a:latin typeface="Algerian" panose="04020705040A02060702" pitchFamily="82" charset="0"/>
              </a:rPr>
              <a:t>TUBERCULOSIS</a:t>
            </a:r>
          </a:p>
        </p:txBody>
      </p:sp>
      <p:pic>
        <p:nvPicPr>
          <p:cNvPr id="3" name="Imagen 2">
            <a:extLst>
              <a:ext uri="{FF2B5EF4-FFF2-40B4-BE49-F238E27FC236}">
                <a16:creationId xmlns:a16="http://schemas.microsoft.com/office/drawing/2014/main" xmlns="" id="{75C9AC5D-AA26-435F-9C18-E27A991629D6}"/>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166264" y="1338539"/>
            <a:ext cx="3847661" cy="4180921"/>
          </a:xfrm>
          <a:prstGeom prst="rect">
            <a:avLst/>
          </a:prstGeom>
          <a:blipFill>
            <a:blip r:embed="rId3">
              <a:lum bright="70000" contrast="-70000"/>
            </a:blip>
            <a:tile tx="0" ty="0" sx="100000" sy="100000" flip="none" algn="tl"/>
          </a:blipFill>
        </p:spPr>
      </p:pic>
    </p:spTree>
    <p:extLst>
      <p:ext uri="{BB962C8B-B14F-4D97-AF65-F5344CB8AC3E}">
        <p14:creationId xmlns:p14="http://schemas.microsoft.com/office/powerpoint/2010/main" val="4155284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xmlns="" id="{42FCC5B2-6735-4098-80E0-6CF353EAD7C1}"/>
              </a:ext>
            </a:extLst>
          </p:cNvPr>
          <p:cNvSpPr txBox="1"/>
          <p:nvPr/>
        </p:nvSpPr>
        <p:spPr>
          <a:xfrm>
            <a:off x="45412" y="6055142"/>
            <a:ext cx="12101175" cy="969496"/>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900" dirty="0">
                <a:effectLst/>
              </a:rPr>
              <a:t>Hasta la SE 33 del año 2023, 36 distritos han notificado casos de TBC; el 81.26% de los casos se concentran en 6 distritos: San Juan, Punchana, Iquitos, Belén, Yurimaguas y Ramón Castilla. Se notificaron 17 defunciones para el presente año.</a:t>
            </a:r>
          </a:p>
        </p:txBody>
      </p:sp>
      <p:sp>
        <p:nvSpPr>
          <p:cNvPr id="6" name="7 Rectángulo"/>
          <p:cNvSpPr/>
          <p:nvPr/>
        </p:nvSpPr>
        <p:spPr>
          <a:xfrm>
            <a:off x="0" y="1"/>
            <a:ext cx="12192000" cy="707570"/>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Tuberculosis, Región Loreto,  Año 2023 (SE 01-33)</a:t>
            </a:r>
          </a:p>
        </p:txBody>
      </p:sp>
      <p:pic>
        <p:nvPicPr>
          <p:cNvPr id="2" name="Imagen 1"/>
          <p:cNvPicPr>
            <a:picLocks noChangeAspect="1"/>
          </p:cNvPicPr>
          <p:nvPr/>
        </p:nvPicPr>
        <p:blipFill>
          <a:blip r:embed="rId3"/>
          <a:stretch>
            <a:fillRect/>
          </a:stretch>
        </p:blipFill>
        <p:spPr>
          <a:xfrm>
            <a:off x="160145" y="707572"/>
            <a:ext cx="3766180" cy="5164592"/>
          </a:xfrm>
          <a:prstGeom prst="rect">
            <a:avLst/>
          </a:prstGeom>
        </p:spPr>
      </p:pic>
      <p:pic>
        <p:nvPicPr>
          <p:cNvPr id="4" name="Imagen 3"/>
          <p:cNvPicPr>
            <a:picLocks noChangeAspect="1"/>
          </p:cNvPicPr>
          <p:nvPr/>
        </p:nvPicPr>
        <p:blipFill>
          <a:blip r:embed="rId4"/>
          <a:stretch>
            <a:fillRect/>
          </a:stretch>
        </p:blipFill>
        <p:spPr>
          <a:xfrm>
            <a:off x="4086470" y="845527"/>
            <a:ext cx="7857880" cy="502663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133626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5E99934B-F324-492E-8161-C287E021715F}"/>
              </a:ext>
            </a:extLst>
          </p:cNvPr>
          <p:cNvSpPr/>
          <p:nvPr/>
        </p:nvSpPr>
        <p:spPr>
          <a:xfrm>
            <a:off x="2911601" y="2201525"/>
            <a:ext cx="6368795"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rgbClr val="FF0000"/>
                </a:solidFill>
                <a:effectLst/>
              </a:rPr>
              <a:t>MUERTES MATERNAS</a:t>
            </a:r>
          </a:p>
        </p:txBody>
      </p:sp>
    </p:spTree>
    <p:extLst>
      <p:ext uri="{BB962C8B-B14F-4D97-AF65-F5344CB8AC3E}">
        <p14:creationId xmlns:p14="http://schemas.microsoft.com/office/powerpoint/2010/main" val="2461025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24063" y="4296101"/>
            <a:ext cx="11410435" cy="1944375"/>
          </a:xfrm>
          <a:prstGeom prst="rect">
            <a:avLst/>
          </a:prstGeom>
        </p:spPr>
      </p:pic>
      <p:pic>
        <p:nvPicPr>
          <p:cNvPr id="5" name="Imagen 4"/>
          <p:cNvPicPr>
            <a:picLocks noChangeAspect="1"/>
          </p:cNvPicPr>
          <p:nvPr/>
        </p:nvPicPr>
        <p:blipFill>
          <a:blip r:embed="rId3"/>
          <a:stretch>
            <a:fillRect/>
          </a:stretch>
        </p:blipFill>
        <p:spPr>
          <a:xfrm>
            <a:off x="524063" y="905560"/>
            <a:ext cx="11410435" cy="3137339"/>
          </a:xfrm>
          <a:prstGeom prst="rect">
            <a:avLst/>
          </a:prstGeom>
        </p:spPr>
        <p:style>
          <a:lnRef idx="2">
            <a:schemeClr val="dk1"/>
          </a:lnRef>
          <a:fillRef idx="1">
            <a:schemeClr val="lt1"/>
          </a:fillRef>
          <a:effectRef idx="0">
            <a:schemeClr val="dk1"/>
          </a:effectRef>
          <a:fontRef idx="minor">
            <a:schemeClr val="dk1"/>
          </a:fontRef>
        </p:style>
      </p:pic>
      <p:sp>
        <p:nvSpPr>
          <p:cNvPr id="6" name="CuadroTexto 5"/>
          <p:cNvSpPr txBox="1"/>
          <p:nvPr/>
        </p:nvSpPr>
        <p:spPr>
          <a:xfrm>
            <a:off x="524063" y="252248"/>
            <a:ext cx="11252777"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MX" sz="2000" dirty="0"/>
              <a:t>Notificación de Muertes Maternas por Semanas Epidemiológicas comparación con el año 2022-2023</a:t>
            </a:r>
            <a:endParaRPr lang="es-PE" sz="2000" dirty="0"/>
          </a:p>
        </p:txBody>
      </p:sp>
    </p:spTree>
    <p:extLst>
      <p:ext uri="{BB962C8B-B14F-4D97-AF65-F5344CB8AC3E}">
        <p14:creationId xmlns:p14="http://schemas.microsoft.com/office/powerpoint/2010/main" val="989168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55525" y="1182412"/>
            <a:ext cx="11190895" cy="5123795"/>
          </a:xfrm>
          <a:prstGeom prst="rect">
            <a:avLst/>
          </a:prstGeom>
        </p:spPr>
      </p:pic>
      <p:sp>
        <p:nvSpPr>
          <p:cNvPr id="5" name="Text Box 4">
            <a:extLst>
              <a:ext uri="{FF2B5EF4-FFF2-40B4-BE49-F238E27FC236}">
                <a16:creationId xmlns:a16="http://schemas.microsoft.com/office/drawing/2014/main" xmlns="" id="{47FF5B32-6AE8-48C8-B9DF-B43C0A41DE86}"/>
              </a:ext>
            </a:extLst>
          </p:cNvPr>
          <p:cNvSpPr txBox="1">
            <a:spLocks noChangeArrowheads="1"/>
          </p:cNvSpPr>
          <p:nvPr/>
        </p:nvSpPr>
        <p:spPr bwMode="auto">
          <a:xfrm>
            <a:off x="117764" y="145038"/>
            <a:ext cx="11866418" cy="853781"/>
          </a:xfrm>
          <a:prstGeom prst="rect">
            <a:avLst/>
          </a:prstGeom>
          <a:solidFill>
            <a:srgbClr val="75DBFF"/>
          </a:solidFill>
          <a:ln>
            <a:noFill/>
          </a:ln>
        </p:spPr>
        <p:txBody>
          <a:bodyPr vert="horz" wrap="square" lIns="91440" tIns="45720" rIns="91440" bIns="45720" numCol="1" anchor="t" anchorCtr="0" compatLnSpc="1">
            <a:prstTxWarp prst="textNoShape">
              <a:avLst/>
            </a:prstTxWarp>
          </a:bodyPr>
          <a:lstStyle/>
          <a:p>
            <a:pPr algn="ctr"/>
            <a:r>
              <a:rPr kumimoji="0" lang="es-PE" sz="2400" b="1" i="0" u="none" strike="noStrike" cap="none" normalizeH="0" baseline="0" dirty="0">
                <a:ln>
                  <a:noFill/>
                </a:ln>
                <a:solidFill>
                  <a:schemeClr val="tx1"/>
                </a:solidFill>
                <a:effectLst/>
                <a:latin typeface="Arial" panose="020B0604020202020204" pitchFamily="34" charset="0"/>
              </a:rPr>
              <a:t>Número de Muertes Maternas Directas e Indirectas </a:t>
            </a:r>
            <a:r>
              <a:rPr lang="es-PE" sz="2400" b="1" dirty="0">
                <a:latin typeface="Arial" panose="020B0604020202020204" pitchFamily="34" charset="0"/>
              </a:rPr>
              <a:t>según mes de ocurrencia. GERESA Loreto  </a:t>
            </a:r>
            <a:r>
              <a:rPr kumimoji="0" lang="es-PE" sz="2400" b="1" i="0" u="none" strike="noStrike" cap="none" normalizeH="0" baseline="0" dirty="0">
                <a:ln>
                  <a:noFill/>
                </a:ln>
                <a:solidFill>
                  <a:schemeClr val="tx1"/>
                </a:solidFill>
                <a:effectLst/>
                <a:latin typeface="Arial" panose="020B0604020202020204" pitchFamily="34" charset="0"/>
              </a:rPr>
              <a:t>2022 (Corte el 31 diciembre) y 2023 (hasta la SE33)*</a:t>
            </a:r>
            <a:endParaRPr lang="es-ES" sz="2400" dirty="0"/>
          </a:p>
        </p:txBody>
      </p:sp>
    </p:spTree>
    <p:extLst>
      <p:ext uri="{BB962C8B-B14F-4D97-AF65-F5344CB8AC3E}">
        <p14:creationId xmlns:p14="http://schemas.microsoft.com/office/powerpoint/2010/main" val="846100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41C482BF-9821-41B1-A472-06B127409F5F}"/>
              </a:ext>
            </a:extLst>
          </p:cNvPr>
          <p:cNvSpPr/>
          <p:nvPr/>
        </p:nvSpPr>
        <p:spPr>
          <a:xfrm>
            <a:off x="1172926" y="2967335"/>
            <a:ext cx="9846157"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rgbClr val="FF0000"/>
                </a:solidFill>
                <a:effectLst/>
              </a:rPr>
              <a:t>MUERTES FETALES Y NEONATALES</a:t>
            </a:r>
          </a:p>
        </p:txBody>
      </p:sp>
    </p:spTree>
    <p:extLst>
      <p:ext uri="{BB962C8B-B14F-4D97-AF65-F5344CB8AC3E}">
        <p14:creationId xmlns:p14="http://schemas.microsoft.com/office/powerpoint/2010/main" val="1670594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570801" y="521304"/>
            <a:ext cx="7767009" cy="6084448"/>
          </a:xfrm>
          <a:prstGeom prst="rect">
            <a:avLst/>
          </a:prstGeom>
        </p:spPr>
      </p:pic>
      <p:sp>
        <p:nvSpPr>
          <p:cNvPr id="4" name="CuadroTexto 3">
            <a:extLst>
              <a:ext uri="{FF2B5EF4-FFF2-40B4-BE49-F238E27FC236}">
                <a16:creationId xmlns:a16="http://schemas.microsoft.com/office/drawing/2014/main" xmlns="" id="{86E798EB-8B1F-4F9C-9BE4-BD41A81B47A1}"/>
              </a:ext>
            </a:extLst>
          </p:cNvPr>
          <p:cNvSpPr txBox="1"/>
          <p:nvPr/>
        </p:nvSpPr>
        <p:spPr>
          <a:xfrm>
            <a:off x="145774" y="59639"/>
            <a:ext cx="11926956" cy="461665"/>
          </a:xfrm>
          <a:prstGeom prst="rect">
            <a:avLst/>
          </a:prstGeom>
          <a:solidFill>
            <a:schemeClr val="accent2">
              <a:lumMod val="20000"/>
              <a:lumOff val="80000"/>
            </a:schemeClr>
          </a:solidFill>
        </p:spPr>
        <p:txBody>
          <a:bodyPr wrap="square">
            <a:spAutoFit/>
          </a:bodyPr>
          <a:lstStyle/>
          <a:p>
            <a:pPr algn="ctr"/>
            <a:r>
              <a:rPr kumimoji="0" lang="es-PE" sz="2400" b="1" i="0" u="none" strike="noStrike" cap="none" normalizeH="0" baseline="0" dirty="0">
                <a:ln>
                  <a:noFill/>
                </a:ln>
                <a:solidFill>
                  <a:schemeClr val="tx1"/>
                </a:solidFill>
                <a:effectLst/>
              </a:rPr>
              <a:t>Número de Muertes Fetales y Neonatales según Causa </a:t>
            </a:r>
            <a:r>
              <a:rPr kumimoji="0" lang="es-PE" sz="2400" b="1" i="0" u="none" strike="noStrike" cap="none" normalizeH="0" baseline="0" dirty="0" err="1">
                <a:ln>
                  <a:noFill/>
                </a:ln>
                <a:solidFill>
                  <a:schemeClr val="tx1"/>
                </a:solidFill>
                <a:effectLst/>
              </a:rPr>
              <a:t>Basica</a:t>
            </a:r>
            <a:r>
              <a:rPr kumimoji="0" lang="es-PE" sz="2400" b="1" i="0" u="none" strike="noStrike" cap="none" normalizeH="0" baseline="0" dirty="0">
                <a:ln>
                  <a:noFill/>
                </a:ln>
                <a:solidFill>
                  <a:schemeClr val="tx1"/>
                </a:solidFill>
                <a:effectLst/>
              </a:rPr>
              <a:t> </a:t>
            </a:r>
            <a:r>
              <a:rPr lang="es-PE" sz="2400" b="1" dirty="0"/>
              <a:t>. GERESA Loreto  </a:t>
            </a:r>
            <a:r>
              <a:rPr kumimoji="0" lang="es-PE" sz="2400" b="1" i="0" u="none" strike="noStrike" cap="none" normalizeH="0" baseline="0" dirty="0">
                <a:ln>
                  <a:noFill/>
                </a:ln>
                <a:solidFill>
                  <a:schemeClr val="tx1"/>
                </a:solidFill>
                <a:effectLst/>
              </a:rPr>
              <a:t>2023*</a:t>
            </a:r>
            <a:endParaRPr lang="es-ES" sz="2400" dirty="0"/>
          </a:p>
        </p:txBody>
      </p:sp>
    </p:spTree>
    <p:extLst>
      <p:ext uri="{BB962C8B-B14F-4D97-AF65-F5344CB8AC3E}">
        <p14:creationId xmlns:p14="http://schemas.microsoft.com/office/powerpoint/2010/main" val="10493245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801B348E-E272-4B7C-812B-0B8FACE4B953}"/>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201433" y="1598667"/>
            <a:ext cx="3847661" cy="4180921"/>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xmlns="" id="{3CE1B714-3A23-4E5F-B23B-4E0C56CA2D87}"/>
              </a:ext>
            </a:extLst>
          </p:cNvPr>
          <p:cNvSpPr>
            <a:spLocks noGrp="1"/>
          </p:cNvSpPr>
          <p:nvPr>
            <p:ph type="ctrTitle"/>
          </p:nvPr>
        </p:nvSpPr>
        <p:spPr>
          <a:xfrm>
            <a:off x="5456581" y="2653748"/>
            <a:ext cx="4563845" cy="1055258"/>
          </a:xfrm>
          <a:blipFill>
            <a:blip r:embed="rId4"/>
            <a:tile tx="0" ty="0" sx="100000" sy="100000" flip="none" algn="tl"/>
          </a:blipFill>
        </p:spPr>
        <p:txBody>
          <a:bodyPr vert="horz" lIns="91440" tIns="45720" rIns="91440" bIns="45720" rtlCol="0" anchor="b">
            <a:normAutofit/>
          </a:bodyPr>
          <a:lstStyle/>
          <a:p>
            <a:pPr algn="ctr"/>
            <a:r>
              <a:rPr lang="es-MX" sz="6600" b="1" dirty="0">
                <a:solidFill>
                  <a:schemeClr val="accent6">
                    <a:lumMod val="50000"/>
                  </a:schemeClr>
                </a:solidFill>
                <a:latin typeface="Algerian" panose="04020705040A02060702" pitchFamily="82" charset="0"/>
              </a:rPr>
              <a:t>IRAS</a:t>
            </a:r>
          </a:p>
        </p:txBody>
      </p:sp>
    </p:spTree>
    <p:extLst>
      <p:ext uri="{BB962C8B-B14F-4D97-AF65-F5344CB8AC3E}">
        <p14:creationId xmlns:p14="http://schemas.microsoft.com/office/powerpoint/2010/main" val="3188961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12872B6-A697-42C4-A086-A02C28E1DABB}"/>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960046" y="1713677"/>
            <a:ext cx="3847661" cy="4180921"/>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xmlns="" id="{B8482696-5865-40B5-976E-9DDB27C8A006}"/>
              </a:ext>
            </a:extLst>
          </p:cNvPr>
          <p:cNvSpPr>
            <a:spLocks noGrp="1"/>
          </p:cNvSpPr>
          <p:nvPr>
            <p:ph type="ctrTitle"/>
          </p:nvPr>
        </p:nvSpPr>
        <p:spPr>
          <a:xfrm>
            <a:off x="5115697" y="2842054"/>
            <a:ext cx="5277513" cy="1078526"/>
          </a:xfrm>
          <a:solidFill>
            <a:schemeClr val="accent5">
              <a:lumMod val="20000"/>
              <a:lumOff val="80000"/>
            </a:schemeClr>
          </a:solidFill>
        </p:spPr>
        <p:txBody>
          <a:bodyPr>
            <a:normAutofit/>
          </a:bodyPr>
          <a:lstStyle/>
          <a:p>
            <a:r>
              <a:rPr lang="es-MX" sz="6600" b="1" dirty="0">
                <a:solidFill>
                  <a:schemeClr val="accent6">
                    <a:lumMod val="50000"/>
                  </a:schemeClr>
                </a:solidFill>
                <a:latin typeface="Algerian" panose="04020705040A02060702" pitchFamily="82" charset="0"/>
              </a:rPr>
              <a:t>MALARIA</a:t>
            </a:r>
          </a:p>
        </p:txBody>
      </p:sp>
    </p:spTree>
    <p:extLst>
      <p:ext uri="{BB962C8B-B14F-4D97-AF65-F5344CB8AC3E}">
        <p14:creationId xmlns:p14="http://schemas.microsoft.com/office/powerpoint/2010/main" val="7346045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199EFE0E-06CC-4628-AFFA-49FCDBF46095}"/>
              </a:ext>
            </a:extLst>
          </p:cNvPr>
          <p:cNvSpPr txBox="1"/>
          <p:nvPr/>
        </p:nvSpPr>
        <p:spPr>
          <a:xfrm>
            <a:off x="77258" y="5548258"/>
            <a:ext cx="12005885" cy="1138773"/>
          </a:xfrm>
          <a:prstGeom prst="rect">
            <a:avLst/>
          </a:prstGeom>
          <a:solidFill>
            <a:schemeClr val="tx2">
              <a:lumMod val="20000"/>
              <a:lumOff val="80000"/>
            </a:schemeClr>
          </a:solidFill>
          <a:ln>
            <a:solidFill>
              <a:schemeClr val="tx1"/>
            </a:solidFill>
          </a:ln>
        </p:spPr>
        <p:txBody>
          <a:bodyPr wrap="square" rtlCol="0">
            <a:spAutoFit/>
          </a:bodyPr>
          <a:lstStyle>
            <a:defPPr>
              <a:defRPr lang="es-PE"/>
            </a:defPPr>
            <a:lvl1pPr algn="just">
              <a:defRPr sz="2000" b="1">
                <a:solidFill>
                  <a:schemeClr val="tx1"/>
                </a:solidFill>
                <a:effectLst>
                  <a:outerShdw blurRad="38100" dist="38100" dir="2700000" algn="tl">
                    <a:srgbClr val="000000">
                      <a:alpha val="43137"/>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700" dirty="0">
                <a:effectLst/>
                <a:latin typeface="Arial" panose="020B0604020202020204" pitchFamily="34" charset="0"/>
                <a:cs typeface="Arial" panose="020B0604020202020204" pitchFamily="34" charset="0"/>
              </a:rPr>
              <a:t>Hasta  la SE. 33-2023, se han reportado 84002</a:t>
            </a:r>
            <a:r>
              <a:rPr lang="en-US" sz="1700" dirty="0">
                <a:effectLst/>
                <a:latin typeface="Arial" panose="020B0604020202020204" pitchFamily="34" charset="0"/>
                <a:cs typeface="Arial" panose="020B0604020202020204" pitchFamily="34" charset="0"/>
              </a:rPr>
              <a:t> </a:t>
            </a:r>
            <a:r>
              <a:rPr lang="es-MX" sz="1700" dirty="0">
                <a:effectLst/>
                <a:latin typeface="Arial" panose="020B0604020202020204" pitchFamily="34" charset="0"/>
                <a:cs typeface="Arial" panose="020B0604020202020204" pitchFamily="34" charset="0"/>
              </a:rPr>
              <a:t>episodios de IRA no neumonías en  niños &lt; 5 años: 4030 </a:t>
            </a:r>
            <a:r>
              <a:rPr lang="es-MX" sz="1700" dirty="0">
                <a:solidFill>
                  <a:srgbClr val="FF0000"/>
                </a:solidFill>
                <a:effectLst/>
                <a:latin typeface="Arial" panose="020B0604020202020204" pitchFamily="34" charset="0"/>
                <a:cs typeface="Arial" panose="020B0604020202020204" pitchFamily="34" charset="0"/>
              </a:rPr>
              <a:t>(4.79%) </a:t>
            </a:r>
            <a:r>
              <a:rPr lang="es-MX" sz="1700" dirty="0">
                <a:effectLst/>
                <a:latin typeface="Arial" panose="020B0604020202020204" pitchFamily="34" charset="0"/>
                <a:cs typeface="Arial" panose="020B0604020202020204" pitchFamily="34" charset="0"/>
              </a:rPr>
              <a:t>en niños menores de 2 meses; 23259 </a:t>
            </a:r>
            <a:r>
              <a:rPr lang="es-MX" sz="1700" dirty="0">
                <a:solidFill>
                  <a:srgbClr val="FF0000"/>
                </a:solidFill>
                <a:effectLst/>
                <a:latin typeface="Arial" panose="020B0604020202020204" pitchFamily="34" charset="0"/>
                <a:cs typeface="Arial" panose="020B0604020202020204" pitchFamily="34" charset="0"/>
              </a:rPr>
              <a:t>(27.68%) </a:t>
            </a:r>
            <a:r>
              <a:rPr lang="es-MX" sz="1700" dirty="0">
                <a:effectLst/>
                <a:latin typeface="Arial" panose="020B0604020202020204" pitchFamily="34" charset="0"/>
                <a:cs typeface="Arial" panose="020B0604020202020204" pitchFamily="34" charset="0"/>
              </a:rPr>
              <a:t>en niños de 2 a 11 meses, 56713 </a:t>
            </a:r>
            <a:r>
              <a:rPr lang="es-MX" sz="1700" dirty="0">
                <a:solidFill>
                  <a:srgbClr val="FF0000"/>
                </a:solidFill>
                <a:effectLst/>
                <a:latin typeface="Arial" panose="020B0604020202020204" pitchFamily="34" charset="0"/>
                <a:cs typeface="Arial" panose="020B0604020202020204" pitchFamily="34" charset="0"/>
              </a:rPr>
              <a:t>(67.5%) </a:t>
            </a:r>
            <a:r>
              <a:rPr lang="es-MX" sz="1700" dirty="0">
                <a:effectLst/>
                <a:latin typeface="Arial" panose="020B0604020202020204" pitchFamily="34" charset="0"/>
                <a:cs typeface="Arial" panose="020B0604020202020204" pitchFamily="34" charset="0"/>
              </a:rPr>
              <a:t>en niños de 1 a 4 años. Desde la semana 20 la curva entro a la zona de epidemia y se mantuvo en ascenso hasta la semana 22 comenzando a descender y entrando a zona de alarma en la presente semana. </a:t>
            </a:r>
          </a:p>
        </p:txBody>
      </p:sp>
      <p:sp>
        <p:nvSpPr>
          <p:cNvPr id="6" name="7 Rectángulo"/>
          <p:cNvSpPr/>
          <p:nvPr/>
        </p:nvSpPr>
        <p:spPr>
          <a:xfrm>
            <a:off x="0" y="-18473"/>
            <a:ext cx="12192000" cy="74781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0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Infecciones Respiratorias Agudas No Neumonías en menores de 5 años, </a:t>
            </a:r>
          </a:p>
          <a:p>
            <a:pPr algn="ctr"/>
            <a:r>
              <a:rPr lang="es-ES" sz="20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Región Loreto. Año 2022 (1-52). 2023 (SE 01-33</a:t>
            </a:r>
            <a:r>
              <a:rPr lang="es-ES" sz="20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p:txBody>
      </p:sp>
      <p:sp>
        <p:nvSpPr>
          <p:cNvPr id="8" name="CuadroTexto 7">
            <a:extLst>
              <a:ext uri="{FF2B5EF4-FFF2-40B4-BE49-F238E27FC236}">
                <a16:creationId xmlns:a16="http://schemas.microsoft.com/office/drawing/2014/main" xmlns="" id="{804AA5C0-0DE9-4325-92F3-32C49CBC039D}"/>
              </a:ext>
            </a:extLst>
          </p:cNvPr>
          <p:cNvSpPr txBox="1"/>
          <p:nvPr/>
        </p:nvSpPr>
        <p:spPr>
          <a:xfrm>
            <a:off x="3913350" y="5355922"/>
            <a:ext cx="5044487" cy="200055"/>
          </a:xfrm>
          <a:prstGeom prst="rect">
            <a:avLst/>
          </a:prstGeom>
          <a:noFill/>
        </p:spPr>
        <p:txBody>
          <a:bodyPr wrap="square" rtlCol="0">
            <a:spAutoFit/>
          </a:bodyPr>
          <a:lstStyle/>
          <a:p>
            <a:r>
              <a:rPr lang="es-MX" sz="700" dirty="0"/>
              <a:t>Fuente: Base de datos del Noti Web de la Dirección de Epidemiología- GERESA Loreto</a:t>
            </a:r>
          </a:p>
        </p:txBody>
      </p:sp>
      <p:pic>
        <p:nvPicPr>
          <p:cNvPr id="4" name="Imagen 3"/>
          <p:cNvPicPr>
            <a:picLocks noChangeAspect="1"/>
          </p:cNvPicPr>
          <p:nvPr/>
        </p:nvPicPr>
        <p:blipFill>
          <a:blip r:embed="rId3"/>
          <a:stretch>
            <a:fillRect/>
          </a:stretch>
        </p:blipFill>
        <p:spPr>
          <a:xfrm>
            <a:off x="3793733" y="914680"/>
            <a:ext cx="8124998" cy="4256410"/>
          </a:xfrm>
          <a:prstGeom prst="rect">
            <a:avLst/>
          </a:prstGeom>
        </p:spPr>
      </p:pic>
      <p:pic>
        <p:nvPicPr>
          <p:cNvPr id="7" name="Imagen 6"/>
          <p:cNvPicPr>
            <a:picLocks noChangeAspect="1"/>
          </p:cNvPicPr>
          <p:nvPr/>
        </p:nvPicPr>
        <p:blipFill>
          <a:blip r:embed="rId4"/>
          <a:stretch>
            <a:fillRect/>
          </a:stretch>
        </p:blipFill>
        <p:spPr>
          <a:xfrm>
            <a:off x="0" y="724988"/>
            <a:ext cx="3793733" cy="4630934"/>
          </a:xfrm>
          <a:prstGeom prst="rect">
            <a:avLst/>
          </a:prstGeom>
        </p:spPr>
      </p:pic>
    </p:spTree>
    <p:extLst>
      <p:ext uri="{BB962C8B-B14F-4D97-AF65-F5344CB8AC3E}">
        <p14:creationId xmlns:p14="http://schemas.microsoft.com/office/powerpoint/2010/main" val="1527381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7 Rectángulo"/>
          <p:cNvSpPr/>
          <p:nvPr/>
        </p:nvSpPr>
        <p:spPr>
          <a:xfrm>
            <a:off x="0" y="0"/>
            <a:ext cx="12192000" cy="794657"/>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Neumonías en menores de 5 años, Región Loreto, Año 2022. </a:t>
            </a:r>
          </a:p>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1-52. 2023 (SE-01-33</a:t>
            </a: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p:txBody>
      </p:sp>
      <p:sp>
        <p:nvSpPr>
          <p:cNvPr id="5" name="Abrir llave 4">
            <a:extLst>
              <a:ext uri="{FF2B5EF4-FFF2-40B4-BE49-F238E27FC236}">
                <a16:creationId xmlns:a16="http://schemas.microsoft.com/office/drawing/2014/main" xmlns="" id="{3A770A6C-48A5-48C0-96B1-E275066F5AA4}"/>
              </a:ext>
            </a:extLst>
          </p:cNvPr>
          <p:cNvSpPr/>
          <p:nvPr/>
        </p:nvSpPr>
        <p:spPr>
          <a:xfrm>
            <a:off x="3882887" y="299830435"/>
            <a:ext cx="155448" cy="914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dirty="0"/>
          </a:p>
        </p:txBody>
      </p:sp>
      <p:sp>
        <p:nvSpPr>
          <p:cNvPr id="10" name="CuadroTexto 9">
            <a:extLst>
              <a:ext uri="{FF2B5EF4-FFF2-40B4-BE49-F238E27FC236}">
                <a16:creationId xmlns:a16="http://schemas.microsoft.com/office/drawing/2014/main" xmlns="" id="{8CB41B30-B84A-43ED-BA9F-BEFF0147DB06}"/>
              </a:ext>
            </a:extLst>
          </p:cNvPr>
          <p:cNvSpPr txBox="1"/>
          <p:nvPr/>
        </p:nvSpPr>
        <p:spPr>
          <a:xfrm>
            <a:off x="85310" y="5362414"/>
            <a:ext cx="12021380" cy="1400383"/>
          </a:xfrm>
          <a:prstGeom prst="rect">
            <a:avLst/>
          </a:prstGeom>
          <a:solidFill>
            <a:schemeClr val="tx2">
              <a:lumMod val="20000"/>
              <a:lumOff val="80000"/>
            </a:schemeClr>
          </a:solidFill>
          <a:ln>
            <a:solidFill>
              <a:schemeClr val="tx1"/>
            </a:solidFill>
          </a:ln>
        </p:spPr>
        <p:txBody>
          <a:bodyPr wrap="square" rtlCol="0">
            <a:spAutoFit/>
          </a:bodyPr>
          <a:lstStyle>
            <a:defPPr>
              <a:defRPr lang="es-PE"/>
            </a:defPPr>
            <a:lvl1pPr algn="just">
              <a:defRPr sz="2000" b="1">
                <a:solidFill>
                  <a:schemeClr val="tx1"/>
                </a:solidFill>
                <a:effectLst>
                  <a:outerShdw blurRad="38100" dist="38100" dir="2700000" algn="tl">
                    <a:srgbClr val="000000">
                      <a:alpha val="43137"/>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700" dirty="0">
                <a:effectLst/>
                <a:latin typeface="Arial" panose="020B0604020202020204" pitchFamily="34" charset="0"/>
                <a:cs typeface="Arial" panose="020B0604020202020204" pitchFamily="34" charset="0"/>
              </a:rPr>
              <a:t>Hasta la  SE. 33 del 2023, se han notificado 2,225 episodios de Neumonía; 1,709 </a:t>
            </a:r>
            <a:r>
              <a:rPr lang="es-MX" sz="1700" dirty="0">
                <a:solidFill>
                  <a:srgbClr val="FF0000"/>
                </a:solidFill>
                <a:effectLst/>
                <a:latin typeface="Arial" panose="020B0604020202020204" pitchFamily="34" charset="0"/>
                <a:cs typeface="Arial" panose="020B0604020202020204" pitchFamily="34" charset="0"/>
              </a:rPr>
              <a:t>(76.8%) </a:t>
            </a:r>
            <a:r>
              <a:rPr lang="es-MX" sz="1700" dirty="0">
                <a:effectLst/>
                <a:latin typeface="Arial" panose="020B0604020202020204" pitchFamily="34" charset="0"/>
                <a:cs typeface="Arial" panose="020B0604020202020204" pitchFamily="34" charset="0"/>
              </a:rPr>
              <a:t>son episodios de Neumonía y 497 </a:t>
            </a:r>
            <a:r>
              <a:rPr lang="es-MX" sz="1700" dirty="0">
                <a:solidFill>
                  <a:srgbClr val="FF0000"/>
                </a:solidFill>
                <a:effectLst/>
                <a:latin typeface="Arial" panose="020B0604020202020204" pitchFamily="34" charset="0"/>
                <a:cs typeface="Arial" panose="020B0604020202020204" pitchFamily="34" charset="0"/>
              </a:rPr>
              <a:t>(23.1%) </a:t>
            </a:r>
            <a:r>
              <a:rPr lang="es-MX" sz="1700" dirty="0">
                <a:effectLst/>
                <a:latin typeface="Arial" panose="020B0604020202020204" pitchFamily="34" charset="0"/>
                <a:cs typeface="Arial" panose="020B0604020202020204" pitchFamily="34" charset="0"/>
              </a:rPr>
              <a:t>son episodios de Neumonía Grave. Los casos se mantienen en </a:t>
            </a:r>
            <a:r>
              <a:rPr lang="es-MX" sz="1700" dirty="0">
                <a:solidFill>
                  <a:srgbClr val="FF0000"/>
                </a:solidFill>
                <a:effectLst/>
                <a:latin typeface="Arial" panose="020B0604020202020204" pitchFamily="34" charset="0"/>
                <a:cs typeface="Arial" panose="020B0604020202020204" pitchFamily="34" charset="0"/>
              </a:rPr>
              <a:t>EPIDEMIA </a:t>
            </a:r>
            <a:r>
              <a:rPr lang="es-MX" sz="1700" dirty="0">
                <a:effectLst/>
                <a:latin typeface="Arial" panose="020B0604020202020204" pitchFamily="34" charset="0"/>
                <a:cs typeface="Arial" panose="020B0604020202020204" pitchFamily="34" charset="0"/>
              </a:rPr>
              <a:t>y se observa un descenso progresivo desde la SE 21. Hasta la fecha se reporta 21 defunciones; 10 Extrahospitalaria procedentes de Andoas, Punchana, Cahuapanas, Yurimaguas, San Juan , yavari y Vargas Guerra y 11 Intrahospitalarias: Belén, Barranca, Iquitos, Morona, Nauta, Torres Causana , Pebas y Yurimaguas.</a:t>
            </a:r>
          </a:p>
        </p:txBody>
      </p:sp>
      <p:sp>
        <p:nvSpPr>
          <p:cNvPr id="11" name="CuadroTexto 10">
            <a:extLst>
              <a:ext uri="{FF2B5EF4-FFF2-40B4-BE49-F238E27FC236}">
                <a16:creationId xmlns:a16="http://schemas.microsoft.com/office/drawing/2014/main" xmlns="" id="{1076A4AD-0620-4906-A489-8F31561B6263}"/>
              </a:ext>
            </a:extLst>
          </p:cNvPr>
          <p:cNvSpPr txBox="1"/>
          <p:nvPr/>
        </p:nvSpPr>
        <p:spPr>
          <a:xfrm>
            <a:off x="3960611" y="5162359"/>
            <a:ext cx="5044487" cy="200055"/>
          </a:xfrm>
          <a:prstGeom prst="rect">
            <a:avLst/>
          </a:prstGeom>
          <a:noFill/>
        </p:spPr>
        <p:txBody>
          <a:bodyPr wrap="square" rtlCol="0">
            <a:spAutoFit/>
          </a:bodyPr>
          <a:lstStyle/>
          <a:p>
            <a:r>
              <a:rPr lang="es-MX" sz="700" dirty="0"/>
              <a:t>Fuente: Base de datos del Noti Web de la Dirección de Epidemiología- GERESA Loreto</a:t>
            </a:r>
          </a:p>
        </p:txBody>
      </p:sp>
      <p:pic>
        <p:nvPicPr>
          <p:cNvPr id="4" name="Imagen 3"/>
          <p:cNvPicPr>
            <a:picLocks noChangeAspect="1"/>
          </p:cNvPicPr>
          <p:nvPr/>
        </p:nvPicPr>
        <p:blipFill>
          <a:blip r:embed="rId2"/>
          <a:stretch>
            <a:fillRect/>
          </a:stretch>
        </p:blipFill>
        <p:spPr>
          <a:xfrm>
            <a:off x="4038336" y="794657"/>
            <a:ext cx="7880396" cy="4367702"/>
          </a:xfrm>
          <a:prstGeom prst="rect">
            <a:avLst/>
          </a:prstGeom>
        </p:spPr>
      </p:pic>
      <p:pic>
        <p:nvPicPr>
          <p:cNvPr id="6" name="Imagen 5"/>
          <p:cNvPicPr>
            <a:picLocks noChangeAspect="1"/>
          </p:cNvPicPr>
          <p:nvPr/>
        </p:nvPicPr>
        <p:blipFill>
          <a:blip r:embed="rId3"/>
          <a:stretch>
            <a:fillRect/>
          </a:stretch>
        </p:blipFill>
        <p:spPr>
          <a:xfrm>
            <a:off x="85310" y="994712"/>
            <a:ext cx="3620107" cy="4167647"/>
          </a:xfrm>
          <a:prstGeom prst="rect">
            <a:avLst/>
          </a:prstGeom>
        </p:spPr>
      </p:pic>
    </p:spTree>
    <p:extLst>
      <p:ext uri="{BB962C8B-B14F-4D97-AF65-F5344CB8AC3E}">
        <p14:creationId xmlns:p14="http://schemas.microsoft.com/office/powerpoint/2010/main" val="593139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xmlns="" id="{42FCC5B2-6735-4098-80E0-6CF353EAD7C1}"/>
              </a:ext>
            </a:extLst>
          </p:cNvPr>
          <p:cNvSpPr txBox="1"/>
          <p:nvPr/>
        </p:nvSpPr>
        <p:spPr>
          <a:xfrm>
            <a:off x="146757" y="5465932"/>
            <a:ext cx="11922915" cy="1323439"/>
          </a:xfrm>
          <a:prstGeom prst="rect">
            <a:avLst/>
          </a:prstGeom>
          <a:solidFill>
            <a:schemeClr val="tx2">
              <a:lumMod val="20000"/>
              <a:lumOff val="80000"/>
            </a:schemeClr>
          </a:solidFill>
          <a:ln>
            <a:solidFill>
              <a:schemeClr val="tx1"/>
            </a:solidFill>
          </a:ln>
        </p:spPr>
        <p:txBody>
          <a:bodyPr wrap="square" rtlCol="0">
            <a:spAutoFit/>
          </a:bodyPr>
          <a:lstStyle>
            <a:defPPr>
              <a:defRPr lang="es-PE"/>
            </a:defPPr>
            <a:lvl1pPr algn="just">
              <a:defRPr sz="2000" b="1">
                <a:solidFill>
                  <a:schemeClr val="tx1"/>
                </a:solidFill>
                <a:effectLst>
                  <a:outerShdw blurRad="38100" dist="38100" dir="2700000" algn="tl">
                    <a:srgbClr val="000000">
                      <a:alpha val="43137"/>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dirty="0">
                <a:effectLst/>
              </a:rPr>
              <a:t>Hasta la SE 33 del 2023, se han notificado 5581 casos de Síndrome de Obstrucción Bronquial/ASMA en menores de 5 años; 2,367 (</a:t>
            </a:r>
            <a:r>
              <a:rPr lang="es-MX" dirty="0">
                <a:solidFill>
                  <a:srgbClr val="FF0000"/>
                </a:solidFill>
                <a:effectLst/>
              </a:rPr>
              <a:t>42.41% </a:t>
            </a:r>
            <a:r>
              <a:rPr lang="es-MX" dirty="0">
                <a:effectLst/>
              </a:rPr>
              <a:t>) episodios en niños menores de 2 años y 3214 (</a:t>
            </a:r>
            <a:r>
              <a:rPr lang="es-MX" dirty="0">
                <a:solidFill>
                  <a:srgbClr val="FF0000"/>
                </a:solidFill>
                <a:effectLst/>
              </a:rPr>
              <a:t>57.58%</a:t>
            </a:r>
            <a:r>
              <a:rPr lang="es-MX" dirty="0">
                <a:effectLst/>
              </a:rPr>
              <a:t>) en niños de 2 a 4 años, desde la SE. 20 la curva de casos se mantuvo en zona de epidemia  por cuatro semanas, desde al semana 24 los casos disminuyeron progresivamente y actualmente la curva de casos se encuentra en la zona de Seguridad. </a:t>
            </a:r>
          </a:p>
        </p:txBody>
      </p:sp>
      <p:sp>
        <p:nvSpPr>
          <p:cNvPr id="6" name="7 Rectángulo"/>
          <p:cNvSpPr/>
          <p:nvPr/>
        </p:nvSpPr>
        <p:spPr>
          <a:xfrm>
            <a:off x="0" y="1"/>
            <a:ext cx="12192000" cy="839754"/>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SOB-ASMA en menores de 5 años, Región Loreto,  2022. </a:t>
            </a:r>
          </a:p>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1-52  y 2023 (SE 01-33) </a:t>
            </a:r>
          </a:p>
        </p:txBody>
      </p:sp>
      <p:sp>
        <p:nvSpPr>
          <p:cNvPr id="9" name="CuadroTexto 8">
            <a:extLst>
              <a:ext uri="{FF2B5EF4-FFF2-40B4-BE49-F238E27FC236}">
                <a16:creationId xmlns:a16="http://schemas.microsoft.com/office/drawing/2014/main" xmlns="" id="{4F03823B-F275-4BBD-8AE8-D7FB8562A5A3}"/>
              </a:ext>
            </a:extLst>
          </p:cNvPr>
          <p:cNvSpPr txBox="1"/>
          <p:nvPr/>
        </p:nvSpPr>
        <p:spPr>
          <a:xfrm>
            <a:off x="3929203" y="5203014"/>
            <a:ext cx="5044487" cy="200055"/>
          </a:xfrm>
          <a:prstGeom prst="rect">
            <a:avLst/>
          </a:prstGeom>
          <a:noFill/>
        </p:spPr>
        <p:txBody>
          <a:bodyPr wrap="square" rtlCol="0">
            <a:spAutoFit/>
          </a:bodyPr>
          <a:lstStyle/>
          <a:p>
            <a:r>
              <a:rPr lang="es-MX" sz="700" dirty="0"/>
              <a:t>Fuente: Base de datos del Noti Web de la Dirección de Epidemiología- GERESA Loreto</a:t>
            </a:r>
          </a:p>
        </p:txBody>
      </p:sp>
      <p:pic>
        <p:nvPicPr>
          <p:cNvPr id="10"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757" y="839755"/>
            <a:ext cx="3090041" cy="4363259"/>
          </a:xfrm>
          <a:prstGeom prst="rect">
            <a:avLst/>
          </a:prstGeom>
        </p:spPr>
      </p:pic>
      <p:pic>
        <p:nvPicPr>
          <p:cNvPr id="3" name="Imagen 2"/>
          <p:cNvPicPr>
            <a:picLocks noChangeAspect="1"/>
          </p:cNvPicPr>
          <p:nvPr/>
        </p:nvPicPr>
        <p:blipFill>
          <a:blip r:embed="rId4"/>
          <a:stretch>
            <a:fillRect/>
          </a:stretch>
        </p:blipFill>
        <p:spPr>
          <a:xfrm>
            <a:off x="3464125" y="902619"/>
            <a:ext cx="8391544" cy="4237532"/>
          </a:xfrm>
          <a:prstGeom prst="rect">
            <a:avLst/>
          </a:prstGeom>
        </p:spPr>
      </p:pic>
    </p:spTree>
    <p:extLst>
      <p:ext uri="{BB962C8B-B14F-4D97-AF65-F5344CB8AC3E}">
        <p14:creationId xmlns:p14="http://schemas.microsoft.com/office/powerpoint/2010/main" val="2065272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C5FA8D97-D1A8-4E8E-93DE-C2A863F87435}"/>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253122" y="1338539"/>
            <a:ext cx="3847661" cy="4180921"/>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xmlns="" id="{3CE1B714-3A23-4E5F-B23B-4E0C56CA2D87}"/>
              </a:ext>
            </a:extLst>
          </p:cNvPr>
          <p:cNvSpPr>
            <a:spLocks noGrp="1"/>
          </p:cNvSpPr>
          <p:nvPr>
            <p:ph type="ctrTitle"/>
          </p:nvPr>
        </p:nvSpPr>
        <p:spPr>
          <a:xfrm>
            <a:off x="4955821" y="2233897"/>
            <a:ext cx="6210686" cy="1195102"/>
          </a:xfrm>
          <a:solidFill>
            <a:schemeClr val="accent1">
              <a:lumMod val="20000"/>
              <a:lumOff val="80000"/>
            </a:schemeClr>
          </a:solidFill>
        </p:spPr>
        <p:txBody>
          <a:bodyPr vert="horz" lIns="91440" tIns="45720" rIns="91440" bIns="45720" rtlCol="0" anchor="b">
            <a:normAutofit/>
          </a:bodyPr>
          <a:lstStyle/>
          <a:p>
            <a:pPr algn="ctr"/>
            <a:r>
              <a:rPr lang="es-MX" sz="6600" b="1" dirty="0">
                <a:solidFill>
                  <a:schemeClr val="accent6">
                    <a:lumMod val="50000"/>
                  </a:schemeClr>
                </a:solidFill>
                <a:latin typeface="Algerian" panose="04020705040A02060702" pitchFamily="82" charset="0"/>
              </a:rPr>
              <a:t>EDAS</a:t>
            </a:r>
          </a:p>
        </p:txBody>
      </p:sp>
    </p:spTree>
    <p:extLst>
      <p:ext uri="{BB962C8B-B14F-4D97-AF65-F5344CB8AC3E}">
        <p14:creationId xmlns:p14="http://schemas.microsoft.com/office/powerpoint/2010/main" val="26518906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xmlns="" id="{42FCC5B2-6735-4098-80E0-6CF353EAD7C1}"/>
              </a:ext>
            </a:extLst>
          </p:cNvPr>
          <p:cNvSpPr txBox="1"/>
          <p:nvPr/>
        </p:nvSpPr>
        <p:spPr>
          <a:xfrm>
            <a:off x="66675" y="5317014"/>
            <a:ext cx="12068176" cy="1400383"/>
          </a:xfrm>
          <a:prstGeom prst="rect">
            <a:avLst/>
          </a:prstGeom>
          <a:solidFill>
            <a:schemeClr val="tx2">
              <a:lumMod val="20000"/>
              <a:lumOff val="80000"/>
            </a:schemeClr>
          </a:solidFill>
          <a:ln>
            <a:solidFill>
              <a:schemeClr val="tx1"/>
            </a:solidFill>
          </a:ln>
        </p:spPr>
        <p:txBody>
          <a:bodyPr wrap="square" rtlCol="0">
            <a:spAutoFit/>
          </a:bodyPr>
          <a:lstStyle>
            <a:defPPr>
              <a:defRPr lang="es-PE"/>
            </a:defPPr>
            <a:lvl1pPr algn="just">
              <a:defRPr sz="2000" b="1">
                <a:solidFill>
                  <a:schemeClr val="tx1"/>
                </a:solidFill>
                <a:effectLst>
                  <a:outerShdw blurRad="38100" dist="38100" dir="2700000" algn="tl">
                    <a:srgbClr val="000000">
                      <a:alpha val="43137"/>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ES" sz="1700" dirty="0">
                <a:effectLst/>
                <a:cs typeface="Arial" pitchFamily="34" charset="0"/>
              </a:rPr>
              <a:t>Hasta la SE. 33 del 2023 se reportaron  46493 atenciones por EDA´s Acuosas en la región Loreto: 5205 </a:t>
            </a:r>
            <a:r>
              <a:rPr lang="es-ES" sz="1700" dirty="0">
                <a:solidFill>
                  <a:srgbClr val="FF0000"/>
                </a:solidFill>
                <a:effectLst/>
                <a:cs typeface="Arial" pitchFamily="34" charset="0"/>
              </a:rPr>
              <a:t>(11.19%) </a:t>
            </a:r>
            <a:r>
              <a:rPr lang="es-ES" sz="1700" dirty="0">
                <a:effectLst/>
                <a:cs typeface="Arial" pitchFamily="34" charset="0"/>
              </a:rPr>
              <a:t>atenciones en menores de 01 año, 16 099 </a:t>
            </a:r>
            <a:r>
              <a:rPr lang="es-ES" sz="1700" dirty="0">
                <a:solidFill>
                  <a:srgbClr val="FF0000"/>
                </a:solidFill>
                <a:effectLst/>
                <a:cs typeface="Arial" pitchFamily="34" charset="0"/>
              </a:rPr>
              <a:t>(34.62%) </a:t>
            </a:r>
            <a:r>
              <a:rPr lang="es-ES" sz="1700" dirty="0">
                <a:effectLst/>
                <a:cs typeface="Arial" pitchFamily="34" charset="0"/>
              </a:rPr>
              <a:t>atenciones de 01 a 04 años y 24689 </a:t>
            </a:r>
            <a:r>
              <a:rPr lang="es-ES" sz="1700" dirty="0">
                <a:solidFill>
                  <a:srgbClr val="FF0000"/>
                </a:solidFill>
                <a:effectLst/>
                <a:cs typeface="Arial" pitchFamily="34" charset="0"/>
              </a:rPr>
              <a:t>(53.10%)</a:t>
            </a:r>
            <a:r>
              <a:rPr lang="es-ES" sz="1700" dirty="0">
                <a:effectLst/>
                <a:cs typeface="Arial" pitchFamily="34" charset="0"/>
              </a:rPr>
              <a:t> atenciones de 05 a más años. Los casos se ubicaron en zona de </a:t>
            </a:r>
            <a:r>
              <a:rPr lang="es-ES" sz="1700" dirty="0">
                <a:solidFill>
                  <a:srgbClr val="FF0000"/>
                </a:solidFill>
                <a:effectLst/>
                <a:cs typeface="Arial" pitchFamily="34" charset="0"/>
              </a:rPr>
              <a:t>EPIDEMIA</a:t>
            </a:r>
            <a:r>
              <a:rPr lang="es-ES" sz="1700" dirty="0">
                <a:effectLst/>
                <a:cs typeface="Arial" pitchFamily="34" charset="0"/>
              </a:rPr>
              <a:t>, a partir de la SE 21 se observa un descenso hasta la SE 26, sin embargo, en las últimas 3 semanas se observa un comportamiento fluctuante de casos. Hasta la fecha se presentaron 15 fallecidos (Andoas 7, Morona 6, Cahapanas 1 y Lagunas 1 )</a:t>
            </a:r>
            <a:endParaRPr lang="es-ES" sz="1700" dirty="0">
              <a:solidFill>
                <a:srgbClr val="FF0000"/>
              </a:solidFill>
              <a:effectLst/>
              <a:cs typeface="Arial" pitchFamily="34" charset="0"/>
            </a:endParaRPr>
          </a:p>
        </p:txBody>
      </p:sp>
      <p:sp>
        <p:nvSpPr>
          <p:cNvPr id="6" name="7 Rectángulo"/>
          <p:cNvSpPr/>
          <p:nvPr/>
        </p:nvSpPr>
        <p:spPr>
          <a:xfrm>
            <a:off x="0" y="1"/>
            <a:ext cx="12192000" cy="79465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0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Enfermedades Diarreicas Agudas Acuosas, Región Loreto, AÑO 2022 (SE 1-52)  y </a:t>
            </a:r>
          </a:p>
          <a:p>
            <a:pPr algn="ctr"/>
            <a:r>
              <a:rPr lang="es-ES" sz="20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Año 2023  (SE 01-32)</a:t>
            </a:r>
          </a:p>
        </p:txBody>
      </p:sp>
      <p:sp>
        <p:nvSpPr>
          <p:cNvPr id="8" name="CuadroTexto 7">
            <a:extLst>
              <a:ext uri="{FF2B5EF4-FFF2-40B4-BE49-F238E27FC236}">
                <a16:creationId xmlns:a16="http://schemas.microsoft.com/office/drawing/2014/main" xmlns="" id="{E0CA528D-64DC-411D-B11D-C36817B0A64D}"/>
              </a:ext>
            </a:extLst>
          </p:cNvPr>
          <p:cNvSpPr txBox="1"/>
          <p:nvPr/>
        </p:nvSpPr>
        <p:spPr>
          <a:xfrm>
            <a:off x="3830725" y="5317014"/>
            <a:ext cx="5044487" cy="230832"/>
          </a:xfrm>
          <a:prstGeom prst="rect">
            <a:avLst/>
          </a:prstGeom>
          <a:noFill/>
        </p:spPr>
        <p:txBody>
          <a:bodyPr wrap="square" rtlCol="0">
            <a:spAutoFit/>
          </a:bodyPr>
          <a:lstStyle/>
          <a:p>
            <a:r>
              <a:rPr lang="es-MX" sz="900" dirty="0"/>
              <a:t>Fuente: Base de datos del Noti Web de la Dirección de Epidemiología- GERESA Loreto</a:t>
            </a:r>
          </a:p>
        </p:txBody>
      </p:sp>
      <p:pic>
        <p:nvPicPr>
          <p:cNvPr id="4" name="Imagen 3"/>
          <p:cNvPicPr>
            <a:picLocks noChangeAspect="1"/>
          </p:cNvPicPr>
          <p:nvPr/>
        </p:nvPicPr>
        <p:blipFill>
          <a:blip r:embed="rId3"/>
          <a:stretch>
            <a:fillRect/>
          </a:stretch>
        </p:blipFill>
        <p:spPr>
          <a:xfrm>
            <a:off x="4114800" y="862902"/>
            <a:ext cx="7783568" cy="4276657"/>
          </a:xfrm>
          <a:prstGeom prst="rect">
            <a:avLst/>
          </a:prstGeom>
        </p:spPr>
        <p:style>
          <a:lnRef idx="2">
            <a:schemeClr val="dk1"/>
          </a:lnRef>
          <a:fillRef idx="1">
            <a:schemeClr val="lt1"/>
          </a:fillRef>
          <a:effectRef idx="0">
            <a:schemeClr val="dk1"/>
          </a:effectRef>
          <a:fontRef idx="minor">
            <a:schemeClr val="dk1"/>
          </a:fontRef>
        </p:style>
      </p:pic>
      <p:pic>
        <p:nvPicPr>
          <p:cNvPr id="5" name="Imagen 4"/>
          <p:cNvPicPr>
            <a:picLocks noChangeAspect="1"/>
          </p:cNvPicPr>
          <p:nvPr/>
        </p:nvPicPr>
        <p:blipFill>
          <a:blip r:embed="rId4"/>
          <a:stretch>
            <a:fillRect/>
          </a:stretch>
        </p:blipFill>
        <p:spPr>
          <a:xfrm>
            <a:off x="66675" y="794657"/>
            <a:ext cx="3764050" cy="4344902"/>
          </a:xfrm>
          <a:prstGeom prst="rect">
            <a:avLst/>
          </a:prstGeom>
        </p:spPr>
      </p:pic>
    </p:spTree>
    <p:extLst>
      <p:ext uri="{BB962C8B-B14F-4D97-AF65-F5344CB8AC3E}">
        <p14:creationId xmlns:p14="http://schemas.microsoft.com/office/powerpoint/2010/main" val="4199109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xmlns="" id="{42FCC5B2-6735-4098-80E0-6CF353EAD7C1}"/>
              </a:ext>
            </a:extLst>
          </p:cNvPr>
          <p:cNvSpPr txBox="1"/>
          <p:nvPr/>
        </p:nvSpPr>
        <p:spPr>
          <a:xfrm>
            <a:off x="147376" y="5491695"/>
            <a:ext cx="11897248" cy="1200329"/>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solidFill>
                  <a:schemeClr val="tx1"/>
                </a:solidFill>
                <a:effectLst>
                  <a:outerShdw blurRad="38100" dist="38100" dir="2700000" algn="tl">
                    <a:srgbClr val="000000">
                      <a:alpha val="43137"/>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PE" sz="1800" dirty="0">
                <a:effectLst/>
                <a:latin typeface="Arial" panose="020B0604020202020204" pitchFamily="34" charset="0"/>
                <a:cs typeface="Arial" panose="020B0604020202020204" pitchFamily="34" charset="0"/>
              </a:rPr>
              <a:t>Hasta la SE. 33 del año 2023, se han notificado 3283 atenciones por Diarrea Disentérica, de los cuales 310 (</a:t>
            </a:r>
            <a:r>
              <a:rPr lang="es-PE" sz="1800" dirty="0">
                <a:solidFill>
                  <a:srgbClr val="FF0000"/>
                </a:solidFill>
                <a:effectLst/>
                <a:latin typeface="Arial" panose="020B0604020202020204" pitchFamily="34" charset="0"/>
                <a:cs typeface="Arial" panose="020B0604020202020204" pitchFamily="34" charset="0"/>
              </a:rPr>
              <a:t>9.44%</a:t>
            </a:r>
            <a:r>
              <a:rPr lang="es-PE" sz="1800" dirty="0">
                <a:effectLst/>
                <a:latin typeface="Arial" panose="020B0604020202020204" pitchFamily="34" charset="0"/>
                <a:cs typeface="Arial" panose="020B0604020202020204" pitchFamily="34" charset="0"/>
              </a:rPr>
              <a:t>) atenciones corresponde a &lt;1 año, 1160 (</a:t>
            </a:r>
            <a:r>
              <a:rPr lang="es-PE" sz="1800" dirty="0">
                <a:solidFill>
                  <a:srgbClr val="FF0000"/>
                </a:solidFill>
                <a:effectLst/>
                <a:latin typeface="Arial" panose="020B0604020202020204" pitchFamily="34" charset="0"/>
                <a:cs typeface="Arial" panose="020B0604020202020204" pitchFamily="34" charset="0"/>
              </a:rPr>
              <a:t>35.33%) </a:t>
            </a:r>
            <a:r>
              <a:rPr lang="es-PE" sz="1800" dirty="0">
                <a:effectLst/>
                <a:latin typeface="Arial" panose="020B0604020202020204" pitchFamily="34" charset="0"/>
                <a:cs typeface="Arial" panose="020B0604020202020204" pitchFamily="34" charset="0"/>
              </a:rPr>
              <a:t>atenciones de 1 a 4 años y 1813 (</a:t>
            </a:r>
            <a:r>
              <a:rPr lang="es-PE" sz="1800" dirty="0">
                <a:solidFill>
                  <a:srgbClr val="FF0000"/>
                </a:solidFill>
                <a:effectLst/>
                <a:latin typeface="Arial" panose="020B0604020202020204" pitchFamily="34" charset="0"/>
                <a:cs typeface="Arial" panose="020B0604020202020204" pitchFamily="34" charset="0"/>
              </a:rPr>
              <a:t>55.22%</a:t>
            </a:r>
            <a:r>
              <a:rPr lang="es-PE" sz="1800" dirty="0">
                <a:effectLst/>
                <a:latin typeface="Arial" panose="020B0604020202020204" pitchFamily="34" charset="0"/>
                <a:cs typeface="Arial" panose="020B0604020202020204" pitchFamily="34" charset="0"/>
              </a:rPr>
              <a:t>) atenciones de 5 a más años. Los casos se ubican en la mayoría de las semanas epidemiológicas entre la zona de </a:t>
            </a:r>
            <a:r>
              <a:rPr lang="es-PE" sz="1800" dirty="0">
                <a:solidFill>
                  <a:srgbClr val="FF0000"/>
                </a:solidFill>
                <a:effectLst/>
                <a:latin typeface="Arial" panose="020B0604020202020204" pitchFamily="34" charset="0"/>
                <a:cs typeface="Arial" panose="020B0604020202020204" pitchFamily="34" charset="0"/>
              </a:rPr>
              <a:t>ALARMA y SEGURIDAD</a:t>
            </a:r>
            <a:r>
              <a:rPr lang="es-PE" sz="1800" dirty="0">
                <a:effectLst/>
                <a:latin typeface="Arial" panose="020B0604020202020204" pitchFamily="34" charset="0"/>
                <a:cs typeface="Arial" panose="020B0604020202020204" pitchFamily="34" charset="0"/>
              </a:rPr>
              <a:t>. </a:t>
            </a:r>
          </a:p>
        </p:txBody>
      </p:sp>
      <p:sp>
        <p:nvSpPr>
          <p:cNvPr id="6" name="7 Rectángulo"/>
          <p:cNvSpPr/>
          <p:nvPr/>
        </p:nvSpPr>
        <p:spPr>
          <a:xfrm>
            <a:off x="0" y="1"/>
            <a:ext cx="12192000" cy="707570"/>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0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0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Enfermedades Diarreicas Disentéricas, Región Loreto, AÑO 2022 </a:t>
            </a:r>
          </a:p>
          <a:p>
            <a:pPr algn="ctr"/>
            <a:r>
              <a:rPr lang="es-ES" sz="20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a:t>
            </a: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1-52</a:t>
            </a:r>
            <a:r>
              <a:rPr lang="es-ES" sz="20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y Año 2023 (SE 01-33)</a:t>
            </a:r>
          </a:p>
        </p:txBody>
      </p:sp>
      <p:sp>
        <p:nvSpPr>
          <p:cNvPr id="9" name="CuadroTexto 8">
            <a:extLst>
              <a:ext uri="{FF2B5EF4-FFF2-40B4-BE49-F238E27FC236}">
                <a16:creationId xmlns:a16="http://schemas.microsoft.com/office/drawing/2014/main" xmlns="" id="{D3BB79AC-7826-48E5-9B78-CAFF67EFAE33}"/>
              </a:ext>
            </a:extLst>
          </p:cNvPr>
          <p:cNvSpPr txBox="1"/>
          <p:nvPr/>
        </p:nvSpPr>
        <p:spPr>
          <a:xfrm>
            <a:off x="3388612" y="5235557"/>
            <a:ext cx="5044487" cy="215444"/>
          </a:xfrm>
          <a:prstGeom prst="rect">
            <a:avLst/>
          </a:prstGeom>
          <a:noFill/>
        </p:spPr>
        <p:txBody>
          <a:bodyPr wrap="square" rtlCol="0">
            <a:spAutoFit/>
          </a:bodyPr>
          <a:lstStyle/>
          <a:p>
            <a:r>
              <a:rPr lang="es-MX" sz="800" dirty="0"/>
              <a:t>Fuente: Base de datos del Noti Web de la Dirección de Epidemiología- GERESA Loreto</a:t>
            </a:r>
          </a:p>
        </p:txBody>
      </p:sp>
      <p:pic>
        <p:nvPicPr>
          <p:cNvPr id="4" name="Imagen 3"/>
          <p:cNvPicPr>
            <a:picLocks noChangeAspect="1"/>
          </p:cNvPicPr>
          <p:nvPr/>
        </p:nvPicPr>
        <p:blipFill>
          <a:blip r:embed="rId3"/>
          <a:stretch>
            <a:fillRect/>
          </a:stretch>
        </p:blipFill>
        <p:spPr>
          <a:xfrm>
            <a:off x="4349402" y="748265"/>
            <a:ext cx="7527004" cy="4446598"/>
          </a:xfrm>
          <a:prstGeom prst="rect">
            <a:avLst/>
          </a:prstGeom>
        </p:spPr>
      </p:pic>
      <p:pic>
        <p:nvPicPr>
          <p:cNvPr id="5" name="Imagen 4"/>
          <p:cNvPicPr>
            <a:picLocks noChangeAspect="1"/>
          </p:cNvPicPr>
          <p:nvPr/>
        </p:nvPicPr>
        <p:blipFill>
          <a:blip r:embed="rId4"/>
          <a:stretch>
            <a:fillRect/>
          </a:stretch>
        </p:blipFill>
        <p:spPr>
          <a:xfrm>
            <a:off x="147376" y="707571"/>
            <a:ext cx="3699410" cy="4527986"/>
          </a:xfrm>
          <a:prstGeom prst="rect">
            <a:avLst/>
          </a:prstGeom>
        </p:spPr>
      </p:pic>
    </p:spTree>
    <p:extLst>
      <p:ext uri="{BB962C8B-B14F-4D97-AF65-F5344CB8AC3E}">
        <p14:creationId xmlns:p14="http://schemas.microsoft.com/office/powerpoint/2010/main" val="11969362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1D8C4B08-427F-47CC-9B41-5FF40BBF16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146"/>
            <a:ext cx="8088020" cy="949758"/>
          </a:xfrm>
          <a:prstGeom prst="rect">
            <a:avLst/>
          </a:prstGeom>
        </p:spPr>
      </p:pic>
      <p:sp>
        <p:nvSpPr>
          <p:cNvPr id="8" name="Rectángulo 7">
            <a:extLst>
              <a:ext uri="{FF2B5EF4-FFF2-40B4-BE49-F238E27FC236}">
                <a16:creationId xmlns:a16="http://schemas.microsoft.com/office/drawing/2014/main" xmlns="" id="{CE407C5B-41E0-44F4-9ABC-C2257FD7A96E}"/>
              </a:ext>
            </a:extLst>
          </p:cNvPr>
          <p:cNvSpPr/>
          <p:nvPr/>
        </p:nvSpPr>
        <p:spPr>
          <a:xfrm>
            <a:off x="9608408" y="223306"/>
            <a:ext cx="2146169" cy="7726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60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9" name="object 20">
            <a:extLst>
              <a:ext uri="{FF2B5EF4-FFF2-40B4-BE49-F238E27FC236}">
                <a16:creationId xmlns:a16="http://schemas.microsoft.com/office/drawing/2014/main" xmlns="" id="{4EE6F2D0-6011-4698-A36D-1EC950B4FDBC}"/>
              </a:ext>
            </a:extLst>
          </p:cNvPr>
          <p:cNvSpPr txBox="1"/>
          <p:nvPr/>
        </p:nvSpPr>
        <p:spPr>
          <a:xfrm>
            <a:off x="1754345" y="2286354"/>
            <a:ext cx="8683310" cy="2535309"/>
          </a:xfrm>
          <a:prstGeom prst="rect">
            <a:avLst/>
          </a:prstGeom>
          <a:solidFill>
            <a:srgbClr val="E9F6DC"/>
          </a:solidFill>
          <a:ln w="38100">
            <a:solidFill>
              <a:srgbClr val="F14444"/>
            </a:solidFill>
          </a:ln>
        </p:spPr>
        <p:txBody>
          <a:bodyPr vert="horz" wrap="square" lIns="0" tIns="168910" rIns="0" bIns="0" rtlCol="0">
            <a:spAutoFit/>
          </a:bodyPr>
          <a:lstStyle/>
          <a:p>
            <a:pPr marL="538163" marR="875665" algn="ctr">
              <a:lnSpc>
                <a:spcPct val="100000"/>
              </a:lnSpc>
              <a:spcBef>
                <a:spcPts val="1330"/>
              </a:spcBef>
            </a:pPr>
            <a:endParaRPr lang="es-PE" b="1" dirty="0">
              <a:solidFill>
                <a:srgbClr val="253E7B"/>
              </a:solidFill>
              <a:latin typeface="Tahoma"/>
              <a:cs typeface="Tahoma"/>
            </a:endParaRPr>
          </a:p>
          <a:p>
            <a:pPr marL="538163" marR="875665" algn="ctr">
              <a:lnSpc>
                <a:spcPct val="100000"/>
              </a:lnSpc>
              <a:spcBef>
                <a:spcPts val="1330"/>
              </a:spcBef>
            </a:pPr>
            <a:r>
              <a:rPr lang="en-US" sz="3600" b="1" dirty="0">
                <a:solidFill>
                  <a:srgbClr val="253E7B"/>
                </a:solidFill>
                <a:latin typeface="Tahoma"/>
                <a:cs typeface="Tahoma"/>
              </a:rPr>
              <a:t>CASOS COVID-19 LORETO</a:t>
            </a:r>
            <a:r>
              <a:rPr lang="es-PE" sz="3600" b="1" spc="-925" dirty="0">
                <a:latin typeface="Tahoma"/>
                <a:cs typeface="Tahoma"/>
              </a:rPr>
              <a:t>	</a:t>
            </a:r>
            <a:r>
              <a:rPr lang="es-ES" sz="2400" b="1" spc="-5" dirty="0">
                <a:solidFill>
                  <a:srgbClr val="E2A14D"/>
                </a:solidFill>
                <a:latin typeface="Tahoma"/>
                <a:cs typeface="Tahoma"/>
              </a:rPr>
              <a:t>INFORMACIÓN DE LA SEMANA EPIDEMIOLÓGICA 01 AL 33-2023</a:t>
            </a:r>
          </a:p>
          <a:p>
            <a:pPr marL="538163" marR="875665" algn="ctr">
              <a:lnSpc>
                <a:spcPct val="100000"/>
              </a:lnSpc>
              <a:spcBef>
                <a:spcPts val="1330"/>
              </a:spcBef>
            </a:pPr>
            <a:endParaRPr lang="es-ES" dirty="0">
              <a:solidFill>
                <a:srgbClr val="E2A14D"/>
              </a:solidFill>
              <a:latin typeface="Tahoma"/>
              <a:cs typeface="Tahoma"/>
            </a:endParaRPr>
          </a:p>
        </p:txBody>
      </p:sp>
      <p:sp>
        <p:nvSpPr>
          <p:cNvPr id="11" name="object 35">
            <a:extLst>
              <a:ext uri="{FF2B5EF4-FFF2-40B4-BE49-F238E27FC236}">
                <a16:creationId xmlns:a16="http://schemas.microsoft.com/office/drawing/2014/main" xmlns="" id="{3A2EFA50-0444-4605-834C-26B73C20074D}"/>
              </a:ext>
            </a:extLst>
          </p:cNvPr>
          <p:cNvSpPr txBox="1"/>
          <p:nvPr/>
        </p:nvSpPr>
        <p:spPr>
          <a:xfrm>
            <a:off x="4044009" y="5109627"/>
            <a:ext cx="3758205" cy="446276"/>
          </a:xfrm>
          <a:prstGeom prst="rect">
            <a:avLst/>
          </a:prstGeom>
        </p:spPr>
        <p:txBody>
          <a:bodyPr vert="horz" wrap="square" lIns="0" tIns="60960" rIns="0" bIns="0" rtlCol="0">
            <a:spAutoFit/>
          </a:bodyPr>
          <a:lstStyle/>
          <a:p>
            <a:pPr marL="3420745" marR="5080" indent="-3408679" algn="ctr">
              <a:lnSpc>
                <a:spcPts val="3020"/>
              </a:lnSpc>
              <a:spcBef>
                <a:spcPts val="480"/>
              </a:spcBef>
            </a:pPr>
            <a:r>
              <a:rPr lang="es-PE" sz="2800" b="1" spc="-5" dirty="0">
                <a:latin typeface="Tahoma"/>
                <a:cs typeface="Tahoma"/>
              </a:rPr>
              <a:t>GERESA LORETO</a:t>
            </a:r>
            <a:endParaRPr sz="2800" dirty="0">
              <a:latin typeface="Tahoma"/>
              <a:cs typeface="Tahoma"/>
            </a:endParaRPr>
          </a:p>
        </p:txBody>
      </p:sp>
      <p:sp>
        <p:nvSpPr>
          <p:cNvPr id="12" name="object 31">
            <a:extLst>
              <a:ext uri="{FF2B5EF4-FFF2-40B4-BE49-F238E27FC236}">
                <a16:creationId xmlns:a16="http://schemas.microsoft.com/office/drawing/2014/main" xmlns="" id="{60BBC614-924F-442F-9B79-6BA6DB8DD753}"/>
              </a:ext>
            </a:extLst>
          </p:cNvPr>
          <p:cNvSpPr txBox="1"/>
          <p:nvPr/>
        </p:nvSpPr>
        <p:spPr>
          <a:xfrm>
            <a:off x="563984" y="6475198"/>
            <a:ext cx="2486343" cy="243656"/>
          </a:xfrm>
          <a:prstGeom prst="rect">
            <a:avLst/>
          </a:prstGeom>
          <a:solidFill>
            <a:schemeClr val="bg1"/>
          </a:solidFill>
        </p:spPr>
        <p:txBody>
          <a:bodyPr vert="horz" wrap="square" lIns="0" tIns="12700" rIns="0" bIns="0" rtlCol="0">
            <a:spAutoFit/>
          </a:bodyPr>
          <a:lstStyle/>
          <a:p>
            <a:pPr marL="12700" algn="ctr">
              <a:lnSpc>
                <a:spcPct val="100000"/>
              </a:lnSpc>
              <a:spcBef>
                <a:spcPts val="100"/>
              </a:spcBef>
            </a:pPr>
            <a:r>
              <a:rPr lang="es-PE" sz="1500" b="1" spc="-5" dirty="0">
                <a:solidFill>
                  <a:schemeClr val="bg1">
                    <a:lumMod val="85000"/>
                  </a:schemeClr>
                </a:solidFill>
                <a:latin typeface="Tahoma"/>
                <a:cs typeface="Tahoma"/>
              </a:rPr>
              <a:t>www.diresaloreto.gob.pe</a:t>
            </a:r>
            <a:endParaRPr sz="1500" b="1" dirty="0">
              <a:solidFill>
                <a:schemeClr val="bg1">
                  <a:lumMod val="85000"/>
                </a:schemeClr>
              </a:solidFill>
              <a:latin typeface="Tahoma"/>
              <a:cs typeface="Tahoma"/>
            </a:endParaRPr>
          </a:p>
        </p:txBody>
      </p:sp>
      <p:sp>
        <p:nvSpPr>
          <p:cNvPr id="13" name="Rectángulo: esquinas redondeadas 12">
            <a:extLst>
              <a:ext uri="{FF2B5EF4-FFF2-40B4-BE49-F238E27FC236}">
                <a16:creationId xmlns:a16="http://schemas.microsoft.com/office/drawing/2014/main" xmlns="" id="{AE94F74A-08EC-483C-8A91-2E8A8D6AED99}"/>
              </a:ext>
            </a:extLst>
          </p:cNvPr>
          <p:cNvSpPr/>
          <p:nvPr/>
        </p:nvSpPr>
        <p:spPr>
          <a:xfrm>
            <a:off x="2873530" y="5670619"/>
            <a:ext cx="6099164" cy="593703"/>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PE" b="1" dirty="0">
                <a:solidFill>
                  <a:srgbClr val="253E7B"/>
                </a:solidFill>
                <a:latin typeface="Tahoma" panose="020B0604030504040204" pitchFamily="34" charset="0"/>
                <a:ea typeface="Tahoma" panose="020B0604030504040204" pitchFamily="34" charset="0"/>
                <a:cs typeface="Tahoma" panose="020B0604030504040204" pitchFamily="34" charset="0"/>
              </a:rPr>
              <a:t>Fuente</a:t>
            </a:r>
            <a:r>
              <a:rPr lang="es-PE" b="1" dirty="0">
                <a:solidFill>
                  <a:srgbClr val="FF0000"/>
                </a:solidFill>
                <a:latin typeface="Tahoma" panose="020B0604030504040204" pitchFamily="34" charset="0"/>
                <a:ea typeface="Tahoma" panose="020B0604030504040204" pitchFamily="34" charset="0"/>
                <a:cs typeface="Tahoma" panose="020B0604030504040204" pitchFamily="34" charset="0"/>
              </a:rPr>
              <a:t>: NETLAB, NOTIWEB y SISCOVID</a:t>
            </a:r>
          </a:p>
        </p:txBody>
      </p:sp>
      <p:sp>
        <p:nvSpPr>
          <p:cNvPr id="10" name="Rectángulo: esquinas redondeadas 9">
            <a:extLst>
              <a:ext uri="{FF2B5EF4-FFF2-40B4-BE49-F238E27FC236}">
                <a16:creationId xmlns:a16="http://schemas.microsoft.com/office/drawing/2014/main" xmlns="" id="{45A339F3-8981-4060-A3BE-B3421FE57093}"/>
              </a:ext>
            </a:extLst>
          </p:cNvPr>
          <p:cNvSpPr/>
          <p:nvPr/>
        </p:nvSpPr>
        <p:spPr>
          <a:xfrm>
            <a:off x="4649154" y="1979562"/>
            <a:ext cx="2754089" cy="593703"/>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PE" b="1" dirty="0">
                <a:solidFill>
                  <a:srgbClr val="253E7B"/>
                </a:solidFill>
                <a:latin typeface="Tahoma" panose="020B0604030504040204" pitchFamily="34" charset="0"/>
                <a:ea typeface="Tahoma" panose="020B0604030504040204" pitchFamily="34" charset="0"/>
                <a:cs typeface="Tahoma" panose="020B0604030504040204" pitchFamily="34" charset="0"/>
              </a:rPr>
              <a:t>Corte</a:t>
            </a:r>
            <a:r>
              <a:rPr lang="es-PE" b="1" dirty="0">
                <a:solidFill>
                  <a:srgbClr val="FF0000"/>
                </a:solidFill>
                <a:latin typeface="Tahoma" panose="020B0604030504040204" pitchFamily="34" charset="0"/>
                <a:ea typeface="Tahoma" panose="020B0604030504040204" pitchFamily="34" charset="0"/>
                <a:cs typeface="Tahoma" panose="020B0604030504040204" pitchFamily="34" charset="0"/>
              </a:rPr>
              <a:t>: 28/08/2023</a:t>
            </a:r>
          </a:p>
        </p:txBody>
      </p:sp>
      <p:pic>
        <p:nvPicPr>
          <p:cNvPr id="15" name="Imagen 14">
            <a:extLst>
              <a:ext uri="{FF2B5EF4-FFF2-40B4-BE49-F238E27FC236}">
                <a16:creationId xmlns:a16="http://schemas.microsoft.com/office/drawing/2014/main" xmlns="" id="{A6019B04-A9E8-4B81-98A2-61AD03FF01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467" y="155455"/>
            <a:ext cx="933449" cy="933449"/>
          </a:xfrm>
          <a:prstGeom prst="rect">
            <a:avLst/>
          </a:prstGeom>
        </p:spPr>
      </p:pic>
    </p:spTree>
    <p:extLst>
      <p:ext uri="{BB962C8B-B14F-4D97-AF65-F5344CB8AC3E}">
        <p14:creationId xmlns:p14="http://schemas.microsoft.com/office/powerpoint/2010/main" val="28397374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xmlns=""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xmlns=""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TOTAL DE CASOS CONFIRMADOS –  SEMANA EPIDEMIOLÓGICA: </a:t>
            </a:r>
          </a:p>
          <a:p>
            <a:pPr algn="ct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01-33 AÑOS 2022 y 2023 (PRUEBAS MOLECULARES Y ANTIGÉNICAS)</a:t>
            </a:r>
            <a:endParaRPr lang="es-PE" sz="1600" b="1" dirty="0">
              <a:solidFill>
                <a:srgbClr val="253E7B"/>
              </a:solidFill>
              <a:latin typeface="Tahoma" panose="020B0604030504040204" pitchFamily="34" charset="0"/>
              <a:ea typeface="Tahoma" panose="020B0604030504040204" pitchFamily="34" charset="0"/>
              <a:cs typeface="Tahoma" panose="020B0604030504040204" pitchFamily="34" charset="0"/>
            </a:endParaRPr>
          </a:p>
        </p:txBody>
      </p:sp>
      <p:pic>
        <p:nvPicPr>
          <p:cNvPr id="13" name="Imagen 12">
            <a:extLst>
              <a:ext uri="{FF2B5EF4-FFF2-40B4-BE49-F238E27FC236}">
                <a16:creationId xmlns:a16="http://schemas.microsoft.com/office/drawing/2014/main" xmlns="" id="{C1C79152-FB79-4069-8D69-840277FCD5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532" y="784985"/>
            <a:ext cx="707913" cy="707913"/>
          </a:xfrm>
          <a:prstGeom prst="rect">
            <a:avLst/>
          </a:prstGeom>
        </p:spPr>
      </p:pic>
      <p:graphicFrame>
        <p:nvGraphicFramePr>
          <p:cNvPr id="2" name="Tabla 1">
            <a:extLst>
              <a:ext uri="{FF2B5EF4-FFF2-40B4-BE49-F238E27FC236}">
                <a16:creationId xmlns:a16="http://schemas.microsoft.com/office/drawing/2014/main" xmlns="" id="{3F143DF3-93E3-416A-885F-7A43257714AA}"/>
              </a:ext>
            </a:extLst>
          </p:cNvPr>
          <p:cNvGraphicFramePr>
            <a:graphicFrameLocks noGrp="1"/>
          </p:cNvGraphicFramePr>
          <p:nvPr/>
        </p:nvGraphicFramePr>
        <p:xfrm>
          <a:off x="383241" y="1722406"/>
          <a:ext cx="11427754" cy="4902775"/>
        </p:xfrm>
        <a:graphic>
          <a:graphicData uri="http://schemas.openxmlformats.org/drawingml/2006/table">
            <a:tbl>
              <a:tblPr/>
              <a:tblGrid>
                <a:gridCol w="2768415">
                  <a:extLst>
                    <a:ext uri="{9D8B030D-6E8A-4147-A177-3AD203B41FA5}">
                      <a16:colId xmlns:a16="http://schemas.microsoft.com/office/drawing/2014/main" xmlns="" val="2762747590"/>
                    </a:ext>
                  </a:extLst>
                </a:gridCol>
                <a:gridCol w="329956">
                  <a:extLst>
                    <a:ext uri="{9D8B030D-6E8A-4147-A177-3AD203B41FA5}">
                      <a16:colId xmlns:a16="http://schemas.microsoft.com/office/drawing/2014/main" xmlns="" val="2173408192"/>
                    </a:ext>
                  </a:extLst>
                </a:gridCol>
                <a:gridCol w="329956">
                  <a:extLst>
                    <a:ext uri="{9D8B030D-6E8A-4147-A177-3AD203B41FA5}">
                      <a16:colId xmlns:a16="http://schemas.microsoft.com/office/drawing/2014/main" xmlns="" val="2432521459"/>
                    </a:ext>
                  </a:extLst>
                </a:gridCol>
                <a:gridCol w="329956">
                  <a:extLst>
                    <a:ext uri="{9D8B030D-6E8A-4147-A177-3AD203B41FA5}">
                      <a16:colId xmlns:a16="http://schemas.microsoft.com/office/drawing/2014/main" xmlns="" val="4289467964"/>
                    </a:ext>
                  </a:extLst>
                </a:gridCol>
                <a:gridCol w="329956">
                  <a:extLst>
                    <a:ext uri="{9D8B030D-6E8A-4147-A177-3AD203B41FA5}">
                      <a16:colId xmlns:a16="http://schemas.microsoft.com/office/drawing/2014/main" xmlns="" val="3128290782"/>
                    </a:ext>
                  </a:extLst>
                </a:gridCol>
                <a:gridCol w="329956">
                  <a:extLst>
                    <a:ext uri="{9D8B030D-6E8A-4147-A177-3AD203B41FA5}">
                      <a16:colId xmlns:a16="http://schemas.microsoft.com/office/drawing/2014/main" xmlns="" val="1095368988"/>
                    </a:ext>
                  </a:extLst>
                </a:gridCol>
                <a:gridCol w="329956">
                  <a:extLst>
                    <a:ext uri="{9D8B030D-6E8A-4147-A177-3AD203B41FA5}">
                      <a16:colId xmlns:a16="http://schemas.microsoft.com/office/drawing/2014/main" xmlns="" val="651758084"/>
                    </a:ext>
                  </a:extLst>
                </a:gridCol>
                <a:gridCol w="329956">
                  <a:extLst>
                    <a:ext uri="{9D8B030D-6E8A-4147-A177-3AD203B41FA5}">
                      <a16:colId xmlns:a16="http://schemas.microsoft.com/office/drawing/2014/main" xmlns="" val="382580266"/>
                    </a:ext>
                  </a:extLst>
                </a:gridCol>
                <a:gridCol w="329956">
                  <a:extLst>
                    <a:ext uri="{9D8B030D-6E8A-4147-A177-3AD203B41FA5}">
                      <a16:colId xmlns:a16="http://schemas.microsoft.com/office/drawing/2014/main" xmlns="" val="1117047702"/>
                    </a:ext>
                  </a:extLst>
                </a:gridCol>
                <a:gridCol w="329956">
                  <a:extLst>
                    <a:ext uri="{9D8B030D-6E8A-4147-A177-3AD203B41FA5}">
                      <a16:colId xmlns:a16="http://schemas.microsoft.com/office/drawing/2014/main" xmlns="" val="1362907378"/>
                    </a:ext>
                  </a:extLst>
                </a:gridCol>
                <a:gridCol w="329956">
                  <a:extLst>
                    <a:ext uri="{9D8B030D-6E8A-4147-A177-3AD203B41FA5}">
                      <a16:colId xmlns:a16="http://schemas.microsoft.com/office/drawing/2014/main" xmlns="" val="1542166225"/>
                    </a:ext>
                  </a:extLst>
                </a:gridCol>
                <a:gridCol w="329956">
                  <a:extLst>
                    <a:ext uri="{9D8B030D-6E8A-4147-A177-3AD203B41FA5}">
                      <a16:colId xmlns:a16="http://schemas.microsoft.com/office/drawing/2014/main" xmlns="" val="1975464596"/>
                    </a:ext>
                  </a:extLst>
                </a:gridCol>
                <a:gridCol w="329956">
                  <a:extLst>
                    <a:ext uri="{9D8B030D-6E8A-4147-A177-3AD203B41FA5}">
                      <a16:colId xmlns:a16="http://schemas.microsoft.com/office/drawing/2014/main" xmlns="" val="236293786"/>
                    </a:ext>
                  </a:extLst>
                </a:gridCol>
                <a:gridCol w="450672">
                  <a:extLst>
                    <a:ext uri="{9D8B030D-6E8A-4147-A177-3AD203B41FA5}">
                      <a16:colId xmlns:a16="http://schemas.microsoft.com/office/drawing/2014/main" xmlns="" val="540823920"/>
                    </a:ext>
                  </a:extLst>
                </a:gridCol>
                <a:gridCol w="313861">
                  <a:extLst>
                    <a:ext uri="{9D8B030D-6E8A-4147-A177-3AD203B41FA5}">
                      <a16:colId xmlns:a16="http://schemas.microsoft.com/office/drawing/2014/main" xmlns="" val="845856181"/>
                    </a:ext>
                  </a:extLst>
                </a:gridCol>
                <a:gridCol w="313861">
                  <a:extLst>
                    <a:ext uri="{9D8B030D-6E8A-4147-A177-3AD203B41FA5}">
                      <a16:colId xmlns:a16="http://schemas.microsoft.com/office/drawing/2014/main" xmlns="" val="4284598545"/>
                    </a:ext>
                  </a:extLst>
                </a:gridCol>
                <a:gridCol w="313861">
                  <a:extLst>
                    <a:ext uri="{9D8B030D-6E8A-4147-A177-3AD203B41FA5}">
                      <a16:colId xmlns:a16="http://schemas.microsoft.com/office/drawing/2014/main" xmlns="" val="4052171644"/>
                    </a:ext>
                  </a:extLst>
                </a:gridCol>
                <a:gridCol w="313861">
                  <a:extLst>
                    <a:ext uri="{9D8B030D-6E8A-4147-A177-3AD203B41FA5}">
                      <a16:colId xmlns:a16="http://schemas.microsoft.com/office/drawing/2014/main" xmlns="" val="3381153997"/>
                    </a:ext>
                  </a:extLst>
                </a:gridCol>
                <a:gridCol w="313861">
                  <a:extLst>
                    <a:ext uri="{9D8B030D-6E8A-4147-A177-3AD203B41FA5}">
                      <a16:colId xmlns:a16="http://schemas.microsoft.com/office/drawing/2014/main" xmlns="" val="2439710250"/>
                    </a:ext>
                  </a:extLst>
                </a:gridCol>
                <a:gridCol w="313861">
                  <a:extLst>
                    <a:ext uri="{9D8B030D-6E8A-4147-A177-3AD203B41FA5}">
                      <a16:colId xmlns:a16="http://schemas.microsoft.com/office/drawing/2014/main" xmlns="" val="185117627"/>
                    </a:ext>
                  </a:extLst>
                </a:gridCol>
                <a:gridCol w="313861">
                  <a:extLst>
                    <a:ext uri="{9D8B030D-6E8A-4147-A177-3AD203B41FA5}">
                      <a16:colId xmlns:a16="http://schemas.microsoft.com/office/drawing/2014/main" xmlns="" val="1996436539"/>
                    </a:ext>
                  </a:extLst>
                </a:gridCol>
                <a:gridCol w="313861">
                  <a:extLst>
                    <a:ext uri="{9D8B030D-6E8A-4147-A177-3AD203B41FA5}">
                      <a16:colId xmlns:a16="http://schemas.microsoft.com/office/drawing/2014/main" xmlns="" val="3953850873"/>
                    </a:ext>
                  </a:extLst>
                </a:gridCol>
                <a:gridCol w="313861">
                  <a:extLst>
                    <a:ext uri="{9D8B030D-6E8A-4147-A177-3AD203B41FA5}">
                      <a16:colId xmlns:a16="http://schemas.microsoft.com/office/drawing/2014/main" xmlns="" val="880172811"/>
                    </a:ext>
                  </a:extLst>
                </a:gridCol>
                <a:gridCol w="313861">
                  <a:extLst>
                    <a:ext uri="{9D8B030D-6E8A-4147-A177-3AD203B41FA5}">
                      <a16:colId xmlns:a16="http://schemas.microsoft.com/office/drawing/2014/main" xmlns="" val="3740313212"/>
                    </a:ext>
                  </a:extLst>
                </a:gridCol>
                <a:gridCol w="313861">
                  <a:extLst>
                    <a:ext uri="{9D8B030D-6E8A-4147-A177-3AD203B41FA5}">
                      <a16:colId xmlns:a16="http://schemas.microsoft.com/office/drawing/2014/main" xmlns="" val="1818782145"/>
                    </a:ext>
                  </a:extLst>
                </a:gridCol>
                <a:gridCol w="313861">
                  <a:extLst>
                    <a:ext uri="{9D8B030D-6E8A-4147-A177-3AD203B41FA5}">
                      <a16:colId xmlns:a16="http://schemas.microsoft.com/office/drawing/2014/main" xmlns="" val="293395049"/>
                    </a:ext>
                  </a:extLst>
                </a:gridCol>
                <a:gridCol w="482863">
                  <a:extLst>
                    <a:ext uri="{9D8B030D-6E8A-4147-A177-3AD203B41FA5}">
                      <a16:colId xmlns:a16="http://schemas.microsoft.com/office/drawing/2014/main" xmlns="" val="1545331730"/>
                    </a:ext>
                  </a:extLst>
                </a:gridCol>
              </a:tblGrid>
              <a:tr h="158010">
                <a:tc rowSpan="2">
                  <a:txBody>
                    <a:bodyPr/>
                    <a:lstStyle/>
                    <a:p>
                      <a:pPr algn="ctr" fontAlgn="ctr"/>
                      <a:r>
                        <a:rPr lang="en-US" sz="900" b="1" i="0" u="none" strike="noStrike">
                          <a:solidFill>
                            <a:srgbClr val="000000"/>
                          </a:solidFill>
                          <a:effectLst/>
                          <a:latin typeface="Tahoma" panose="020B0604030504040204" pitchFamily="34" charset="0"/>
                        </a:rPr>
                        <a:t>PROVINCIA/DISTRITO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gridSpan="13">
                  <a:txBody>
                    <a:bodyPr/>
                    <a:lstStyle/>
                    <a:p>
                      <a:pPr algn="ctr" fontAlgn="ctr"/>
                      <a:r>
                        <a:rPr lang="en-US" sz="900" b="1" i="0" u="none" strike="noStrike">
                          <a:solidFill>
                            <a:srgbClr val="000000"/>
                          </a:solidFill>
                          <a:effectLst/>
                          <a:latin typeface="Tahoma" panose="020B0604030504040204" pitchFamily="34" charset="0"/>
                        </a:rPr>
                        <a:t>SEMANAS  22-33 PERIODO 2022</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3">
                  <a:txBody>
                    <a:bodyPr/>
                    <a:lstStyle/>
                    <a:p>
                      <a:pPr algn="ctr" fontAlgn="ctr"/>
                      <a:r>
                        <a:rPr lang="en-US" sz="900" b="1" i="0" u="none" strike="noStrike">
                          <a:solidFill>
                            <a:srgbClr val="000000"/>
                          </a:solidFill>
                          <a:effectLst/>
                          <a:latin typeface="Tahoma" panose="020B0604030504040204" pitchFamily="34" charset="0"/>
                        </a:rPr>
                        <a:t>SEMANAS  22-33 PERIODO 2023</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768921818"/>
                  </a:ext>
                </a:extLst>
              </a:tr>
              <a:tr h="247549">
                <a:tc vMerge="1">
                  <a:txBody>
                    <a:bodyPr/>
                    <a:lstStyle/>
                    <a:p>
                      <a:endParaRPr lang="en-US"/>
                    </a:p>
                  </a:txBody>
                  <a:tcPr/>
                </a:tc>
                <a:tc>
                  <a:txBody>
                    <a:bodyPr/>
                    <a:lstStyle/>
                    <a:p>
                      <a:pPr algn="ctr" fontAlgn="ctr"/>
                      <a:r>
                        <a:rPr lang="en-US" sz="900" b="1" i="0" u="none" strike="noStrike">
                          <a:solidFill>
                            <a:srgbClr val="000000"/>
                          </a:solidFill>
                          <a:effectLst/>
                          <a:latin typeface="Tahoma" panose="020B0604030504040204" pitchFamily="34" charset="0"/>
                        </a:rPr>
                        <a:t>22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31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32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TOTAL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31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32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TOTAL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xmlns="" val="3050345151"/>
                  </a:ext>
                </a:extLst>
              </a:tr>
              <a:tr h="140538">
                <a:tc>
                  <a:txBody>
                    <a:bodyPr/>
                    <a:lstStyle/>
                    <a:p>
                      <a:pPr algn="l" fontAlgn="b"/>
                      <a:r>
                        <a:rPr lang="en-US" sz="900" b="1" i="0" u="none" strike="noStrike">
                          <a:solidFill>
                            <a:srgbClr val="000000"/>
                          </a:solidFill>
                          <a:effectLst/>
                          <a:latin typeface="Tahoma" panose="020B0604030504040204" pitchFamily="34" charset="0"/>
                        </a:rPr>
                        <a:t>ALTO AMAZONAS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374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xmlns="" val="1765373700"/>
                  </a:ext>
                </a:extLst>
              </a:tr>
              <a:tr h="140538">
                <a:tc>
                  <a:txBody>
                    <a:bodyPr/>
                    <a:lstStyle/>
                    <a:p>
                      <a:pPr algn="l" fontAlgn="b"/>
                      <a:r>
                        <a:rPr lang="en-US" sz="900" b="0" i="0" u="none" strike="noStrike">
                          <a:solidFill>
                            <a:srgbClr val="000000"/>
                          </a:solidFill>
                          <a:effectLst/>
                          <a:latin typeface="Tahoma" panose="020B0604030504040204" pitchFamily="34" charset="0"/>
                        </a:rPr>
                        <a:t>160201 - YURIMAGUAS</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343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6202192"/>
                  </a:ext>
                </a:extLst>
              </a:tr>
              <a:tr h="140538">
                <a:tc>
                  <a:txBody>
                    <a:bodyPr/>
                    <a:lstStyle/>
                    <a:p>
                      <a:pPr algn="l" fontAlgn="b"/>
                      <a:r>
                        <a:rPr lang="en-US" sz="900" b="0" i="0" u="none" strike="noStrike">
                          <a:solidFill>
                            <a:srgbClr val="000000"/>
                          </a:solidFill>
                          <a:effectLst/>
                          <a:latin typeface="Tahoma" panose="020B0604030504040204" pitchFamily="34" charset="0"/>
                        </a:rPr>
                        <a:t>160202 - BALSAPUERTO</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72761487"/>
                  </a:ext>
                </a:extLst>
              </a:tr>
              <a:tr h="140538">
                <a:tc>
                  <a:txBody>
                    <a:bodyPr/>
                    <a:lstStyle/>
                    <a:p>
                      <a:pPr algn="l" fontAlgn="b"/>
                      <a:r>
                        <a:rPr lang="en-US" sz="900" b="0" i="0" u="none" strike="noStrike">
                          <a:solidFill>
                            <a:srgbClr val="000000"/>
                          </a:solidFill>
                          <a:effectLst/>
                          <a:latin typeface="Tahoma" panose="020B0604030504040204" pitchFamily="34" charset="0"/>
                        </a:rPr>
                        <a:t>160205 - JEBEROS</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37113168"/>
                  </a:ext>
                </a:extLst>
              </a:tr>
              <a:tr h="140538">
                <a:tc>
                  <a:txBody>
                    <a:bodyPr/>
                    <a:lstStyle/>
                    <a:p>
                      <a:pPr algn="l" fontAlgn="b"/>
                      <a:r>
                        <a:rPr lang="en-US" sz="900" b="0" i="0" u="none" strike="noStrike">
                          <a:solidFill>
                            <a:srgbClr val="000000"/>
                          </a:solidFill>
                          <a:effectLst/>
                          <a:latin typeface="Tahoma" panose="020B0604030504040204" pitchFamily="34" charset="0"/>
                        </a:rPr>
                        <a:t>160206 - LAGUNAS</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17113803"/>
                  </a:ext>
                </a:extLst>
              </a:tr>
              <a:tr h="140538">
                <a:tc>
                  <a:txBody>
                    <a:bodyPr/>
                    <a:lstStyle/>
                    <a:p>
                      <a:pPr algn="l" fontAlgn="b"/>
                      <a:r>
                        <a:rPr lang="en-US" sz="900" b="0" i="0" u="none" strike="noStrike">
                          <a:solidFill>
                            <a:srgbClr val="000000"/>
                          </a:solidFill>
                          <a:effectLst/>
                          <a:latin typeface="Tahoma" panose="020B0604030504040204" pitchFamily="34" charset="0"/>
                        </a:rPr>
                        <a:t>160210 - SANTA CRUZ</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74520122"/>
                  </a:ext>
                </a:extLst>
              </a:tr>
              <a:tr h="140538">
                <a:tc>
                  <a:txBody>
                    <a:bodyPr/>
                    <a:lstStyle/>
                    <a:p>
                      <a:pPr algn="l" fontAlgn="b"/>
                      <a:r>
                        <a:rPr lang="en-US" sz="900" b="0" i="0" u="none" strike="noStrike">
                          <a:solidFill>
                            <a:srgbClr val="000000"/>
                          </a:solidFill>
                          <a:effectLst/>
                          <a:latin typeface="Tahoma" panose="020B0604030504040204" pitchFamily="34" charset="0"/>
                        </a:rPr>
                        <a:t>160211 - TENIENTE CESAR LOPEZ ROJAS</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48269795"/>
                  </a:ext>
                </a:extLst>
              </a:tr>
              <a:tr h="140538">
                <a:tc>
                  <a:txBody>
                    <a:bodyPr/>
                    <a:lstStyle/>
                    <a:p>
                      <a:pPr algn="l" fontAlgn="b"/>
                      <a:r>
                        <a:rPr lang="en-US" sz="900" b="1" i="0" u="none" strike="noStrike">
                          <a:solidFill>
                            <a:srgbClr val="000000"/>
                          </a:solidFill>
                          <a:effectLst/>
                          <a:latin typeface="Tahoma" panose="020B0604030504040204" pitchFamily="34" charset="0"/>
                        </a:rPr>
                        <a:t>DATEM DEL MARAÑON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dirty="0">
                          <a:solidFill>
                            <a:srgbClr val="000000"/>
                          </a:solidFill>
                          <a:effectLst/>
                          <a:latin typeface="Tahoma" panose="020B0604030504040204" pitchFamily="34" charset="0"/>
                        </a:rPr>
                        <a:t>102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xmlns="" val="534099382"/>
                  </a:ext>
                </a:extLst>
              </a:tr>
              <a:tr h="140538">
                <a:tc>
                  <a:txBody>
                    <a:bodyPr/>
                    <a:lstStyle/>
                    <a:p>
                      <a:pPr algn="l" fontAlgn="b"/>
                      <a:r>
                        <a:rPr lang="en-US" sz="900" b="0" i="0" u="none" strike="noStrike">
                          <a:solidFill>
                            <a:srgbClr val="000000"/>
                          </a:solidFill>
                          <a:effectLst/>
                          <a:latin typeface="Tahoma" panose="020B0604030504040204" pitchFamily="34" charset="0"/>
                        </a:rPr>
                        <a:t>160701 - BARRANCA</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76638261"/>
                  </a:ext>
                </a:extLst>
              </a:tr>
              <a:tr h="140538">
                <a:tc>
                  <a:txBody>
                    <a:bodyPr/>
                    <a:lstStyle/>
                    <a:p>
                      <a:pPr algn="l" fontAlgn="b"/>
                      <a:r>
                        <a:rPr lang="en-US" sz="900" b="0" i="0" u="none" strike="noStrike">
                          <a:solidFill>
                            <a:srgbClr val="000000"/>
                          </a:solidFill>
                          <a:effectLst/>
                          <a:latin typeface="Tahoma" panose="020B0604030504040204" pitchFamily="34" charset="0"/>
                        </a:rPr>
                        <a:t>160702 - CAHUAPANAS</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97704507"/>
                  </a:ext>
                </a:extLst>
              </a:tr>
              <a:tr h="140538">
                <a:tc>
                  <a:txBody>
                    <a:bodyPr/>
                    <a:lstStyle/>
                    <a:p>
                      <a:pPr algn="l" fontAlgn="b"/>
                      <a:r>
                        <a:rPr lang="en-US" sz="900" b="0" i="0" u="none" strike="noStrike">
                          <a:solidFill>
                            <a:srgbClr val="000000"/>
                          </a:solidFill>
                          <a:effectLst/>
                          <a:latin typeface="Tahoma" panose="020B0604030504040204" pitchFamily="34" charset="0"/>
                        </a:rPr>
                        <a:t>160703 - MANSERICHE</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4647334"/>
                  </a:ext>
                </a:extLst>
              </a:tr>
              <a:tr h="140538">
                <a:tc>
                  <a:txBody>
                    <a:bodyPr/>
                    <a:lstStyle/>
                    <a:p>
                      <a:pPr algn="l" fontAlgn="b"/>
                      <a:r>
                        <a:rPr lang="en-US" sz="900" b="0" i="0" u="none" strike="noStrike">
                          <a:solidFill>
                            <a:srgbClr val="000000"/>
                          </a:solidFill>
                          <a:effectLst/>
                          <a:latin typeface="Tahoma" panose="020B0604030504040204" pitchFamily="34" charset="0"/>
                        </a:rPr>
                        <a:t>160704 - MORONA</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80836751"/>
                  </a:ext>
                </a:extLst>
              </a:tr>
              <a:tr h="140538">
                <a:tc>
                  <a:txBody>
                    <a:bodyPr/>
                    <a:lstStyle/>
                    <a:p>
                      <a:pPr algn="l" fontAlgn="b"/>
                      <a:r>
                        <a:rPr lang="en-US" sz="900" b="0" i="0" u="none" strike="noStrike">
                          <a:solidFill>
                            <a:srgbClr val="000000"/>
                          </a:solidFill>
                          <a:effectLst/>
                          <a:latin typeface="Tahoma" panose="020B0604030504040204" pitchFamily="34" charset="0"/>
                        </a:rPr>
                        <a:t>160705 - PASTAZA</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19611869"/>
                  </a:ext>
                </a:extLst>
              </a:tr>
              <a:tr h="140538">
                <a:tc>
                  <a:txBody>
                    <a:bodyPr/>
                    <a:lstStyle/>
                    <a:p>
                      <a:pPr algn="l" fontAlgn="b"/>
                      <a:r>
                        <a:rPr lang="en-US" sz="900" b="0" i="0" u="none" strike="noStrike">
                          <a:solidFill>
                            <a:srgbClr val="000000"/>
                          </a:solidFill>
                          <a:effectLst/>
                          <a:latin typeface="Tahoma" panose="020B0604030504040204" pitchFamily="34" charset="0"/>
                        </a:rPr>
                        <a:t>160706 - ANDOAS</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55018485"/>
                  </a:ext>
                </a:extLst>
              </a:tr>
              <a:tr h="140538">
                <a:tc>
                  <a:txBody>
                    <a:bodyPr/>
                    <a:lstStyle/>
                    <a:p>
                      <a:pPr algn="l" fontAlgn="b"/>
                      <a:r>
                        <a:rPr lang="en-US" sz="900" b="1" i="0" u="none" strike="noStrike">
                          <a:solidFill>
                            <a:srgbClr val="000000"/>
                          </a:solidFill>
                          <a:effectLst/>
                          <a:latin typeface="Tahoma" panose="020B0604030504040204" pitchFamily="34" charset="0"/>
                        </a:rPr>
                        <a:t>LORETO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xmlns="" val="1194805175"/>
                  </a:ext>
                </a:extLst>
              </a:tr>
              <a:tr h="140538">
                <a:tc>
                  <a:txBody>
                    <a:bodyPr/>
                    <a:lstStyle/>
                    <a:p>
                      <a:pPr algn="l" fontAlgn="b"/>
                      <a:r>
                        <a:rPr lang="en-US" sz="900" b="0" i="0" u="none" strike="noStrike">
                          <a:solidFill>
                            <a:srgbClr val="000000"/>
                          </a:solidFill>
                          <a:effectLst/>
                          <a:latin typeface="Tahoma" panose="020B0604030504040204" pitchFamily="34" charset="0"/>
                        </a:rPr>
                        <a:t>160301 - NAUTA</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58100721"/>
                  </a:ext>
                </a:extLst>
              </a:tr>
              <a:tr h="140538">
                <a:tc>
                  <a:txBody>
                    <a:bodyPr/>
                    <a:lstStyle/>
                    <a:p>
                      <a:pPr algn="l" fontAlgn="b"/>
                      <a:r>
                        <a:rPr lang="en-US" sz="900" b="0" i="0" u="none" strike="noStrike">
                          <a:solidFill>
                            <a:srgbClr val="000000"/>
                          </a:solidFill>
                          <a:effectLst/>
                          <a:latin typeface="Tahoma" panose="020B0604030504040204" pitchFamily="34" charset="0"/>
                        </a:rPr>
                        <a:t>160302 - PARINARI</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16058727"/>
                  </a:ext>
                </a:extLst>
              </a:tr>
              <a:tr h="140538">
                <a:tc>
                  <a:txBody>
                    <a:bodyPr/>
                    <a:lstStyle/>
                    <a:p>
                      <a:pPr algn="l" fontAlgn="b"/>
                      <a:r>
                        <a:rPr lang="en-US" sz="900" b="0" i="0" u="none" strike="noStrike">
                          <a:solidFill>
                            <a:srgbClr val="000000"/>
                          </a:solidFill>
                          <a:effectLst/>
                          <a:latin typeface="Tahoma" panose="020B0604030504040204" pitchFamily="34" charset="0"/>
                        </a:rPr>
                        <a:t>160303 - TIGRE</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84703172"/>
                  </a:ext>
                </a:extLst>
              </a:tr>
              <a:tr h="140538">
                <a:tc>
                  <a:txBody>
                    <a:bodyPr/>
                    <a:lstStyle/>
                    <a:p>
                      <a:pPr algn="l" fontAlgn="b"/>
                      <a:r>
                        <a:rPr lang="en-US" sz="900" b="0" i="0" u="none" strike="noStrike">
                          <a:solidFill>
                            <a:srgbClr val="000000"/>
                          </a:solidFill>
                          <a:effectLst/>
                          <a:latin typeface="Tahoma" panose="020B0604030504040204" pitchFamily="34" charset="0"/>
                        </a:rPr>
                        <a:t>160304 - TROMPETEROS</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52207001"/>
                  </a:ext>
                </a:extLst>
              </a:tr>
              <a:tr h="140538">
                <a:tc>
                  <a:txBody>
                    <a:bodyPr/>
                    <a:lstStyle/>
                    <a:p>
                      <a:pPr algn="l" fontAlgn="b"/>
                      <a:r>
                        <a:rPr lang="en-US" sz="900" b="0" i="0" u="none" strike="noStrike">
                          <a:solidFill>
                            <a:srgbClr val="000000"/>
                          </a:solidFill>
                          <a:effectLst/>
                          <a:latin typeface="Tahoma" panose="020B0604030504040204" pitchFamily="34" charset="0"/>
                        </a:rPr>
                        <a:t>160305 - URARINAS</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44717582"/>
                  </a:ext>
                </a:extLst>
              </a:tr>
              <a:tr h="140538">
                <a:tc>
                  <a:txBody>
                    <a:bodyPr/>
                    <a:lstStyle/>
                    <a:p>
                      <a:pPr algn="l" fontAlgn="b"/>
                      <a:r>
                        <a:rPr lang="en-US" sz="900" b="1" i="0" u="none" strike="noStrike">
                          <a:solidFill>
                            <a:srgbClr val="000000"/>
                          </a:solidFill>
                          <a:effectLst/>
                          <a:latin typeface="Tahoma" panose="020B0604030504040204" pitchFamily="34" charset="0"/>
                        </a:rPr>
                        <a:t>MAYNAS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224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968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1157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462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245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3,354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79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xmlns="" val="695627193"/>
                  </a:ext>
                </a:extLst>
              </a:tr>
              <a:tr h="140538">
                <a:tc>
                  <a:txBody>
                    <a:bodyPr/>
                    <a:lstStyle/>
                    <a:p>
                      <a:pPr algn="l" fontAlgn="b"/>
                      <a:r>
                        <a:rPr lang="en-US" sz="900" b="0" i="0" u="none" strike="noStrike">
                          <a:solidFill>
                            <a:srgbClr val="000000"/>
                          </a:solidFill>
                          <a:effectLst/>
                          <a:latin typeface="Tahoma" panose="020B0604030504040204" pitchFamily="34" charset="0"/>
                        </a:rPr>
                        <a:t>160101 - IQUITOS</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563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611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1,811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35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26959094"/>
                  </a:ext>
                </a:extLst>
              </a:tr>
              <a:tr h="140538">
                <a:tc>
                  <a:txBody>
                    <a:bodyPr/>
                    <a:lstStyle/>
                    <a:p>
                      <a:pPr algn="l" fontAlgn="b"/>
                      <a:r>
                        <a:rPr lang="en-US" sz="900" b="0" i="0" u="none" strike="noStrike">
                          <a:solidFill>
                            <a:srgbClr val="000000"/>
                          </a:solidFill>
                          <a:effectLst/>
                          <a:latin typeface="Tahoma" panose="020B0604030504040204" pitchFamily="34" charset="0"/>
                        </a:rPr>
                        <a:t>160102 - ALTO NANAY</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74421383"/>
                  </a:ext>
                </a:extLst>
              </a:tr>
              <a:tr h="140538">
                <a:tc>
                  <a:txBody>
                    <a:bodyPr/>
                    <a:lstStyle/>
                    <a:p>
                      <a:pPr algn="l" fontAlgn="b"/>
                      <a:r>
                        <a:rPr lang="en-US" sz="900" b="0" i="0" u="none" strike="noStrike">
                          <a:solidFill>
                            <a:srgbClr val="000000"/>
                          </a:solidFill>
                          <a:effectLst/>
                          <a:latin typeface="Tahoma" panose="020B0604030504040204" pitchFamily="34" charset="0"/>
                        </a:rPr>
                        <a:t>160103 - FERNANDO LORES</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01029534"/>
                  </a:ext>
                </a:extLst>
              </a:tr>
              <a:tr h="140538">
                <a:tc>
                  <a:txBody>
                    <a:bodyPr/>
                    <a:lstStyle/>
                    <a:p>
                      <a:pPr algn="l" fontAlgn="b"/>
                      <a:r>
                        <a:rPr lang="en-US" sz="900" b="0" i="0" u="none" strike="noStrike">
                          <a:solidFill>
                            <a:srgbClr val="000000"/>
                          </a:solidFill>
                          <a:effectLst/>
                          <a:latin typeface="Tahoma" panose="020B0604030504040204" pitchFamily="34" charset="0"/>
                        </a:rPr>
                        <a:t>160104 - INDIANA</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51996611"/>
                  </a:ext>
                </a:extLst>
              </a:tr>
              <a:tr h="140538">
                <a:tc>
                  <a:txBody>
                    <a:bodyPr/>
                    <a:lstStyle/>
                    <a:p>
                      <a:pPr algn="l" fontAlgn="b"/>
                      <a:r>
                        <a:rPr lang="en-US" sz="900" b="0" i="0" u="none" strike="noStrike">
                          <a:solidFill>
                            <a:srgbClr val="000000"/>
                          </a:solidFill>
                          <a:effectLst/>
                          <a:latin typeface="Tahoma" panose="020B0604030504040204" pitchFamily="34" charset="0"/>
                        </a:rPr>
                        <a:t>160105 - LAS AMAZONAS</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44727629"/>
                  </a:ext>
                </a:extLst>
              </a:tr>
              <a:tr h="140538">
                <a:tc>
                  <a:txBody>
                    <a:bodyPr/>
                    <a:lstStyle/>
                    <a:p>
                      <a:pPr algn="l" fontAlgn="b"/>
                      <a:r>
                        <a:rPr lang="en-US" sz="900" b="0" i="0" u="none" strike="noStrike">
                          <a:solidFill>
                            <a:srgbClr val="000000"/>
                          </a:solidFill>
                          <a:effectLst/>
                          <a:latin typeface="Tahoma" panose="020B0604030504040204" pitchFamily="34" charset="0"/>
                        </a:rPr>
                        <a:t>160106 - MAZAN</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98905832"/>
                  </a:ext>
                </a:extLst>
              </a:tr>
              <a:tr h="140538">
                <a:tc>
                  <a:txBody>
                    <a:bodyPr/>
                    <a:lstStyle/>
                    <a:p>
                      <a:pPr algn="l" fontAlgn="b"/>
                      <a:r>
                        <a:rPr lang="en-US" sz="900" b="0" i="0" u="none" strike="noStrike">
                          <a:solidFill>
                            <a:srgbClr val="000000"/>
                          </a:solidFill>
                          <a:effectLst/>
                          <a:latin typeface="Tahoma" panose="020B0604030504040204" pitchFamily="34" charset="0"/>
                        </a:rPr>
                        <a:t>160107 - NAPO</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38727030"/>
                  </a:ext>
                </a:extLst>
              </a:tr>
              <a:tr h="140538">
                <a:tc>
                  <a:txBody>
                    <a:bodyPr/>
                    <a:lstStyle/>
                    <a:p>
                      <a:pPr algn="l" fontAlgn="b"/>
                      <a:r>
                        <a:rPr lang="en-US" sz="900" b="0" i="0" u="none" strike="noStrike">
                          <a:solidFill>
                            <a:srgbClr val="000000"/>
                          </a:solidFill>
                          <a:effectLst/>
                          <a:latin typeface="Tahoma" panose="020B0604030504040204" pitchFamily="34" charset="0"/>
                        </a:rPr>
                        <a:t>160108 - PUNCHANA</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347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20454606"/>
                  </a:ext>
                </a:extLst>
              </a:tr>
              <a:tr h="140538">
                <a:tc>
                  <a:txBody>
                    <a:bodyPr/>
                    <a:lstStyle/>
                    <a:p>
                      <a:pPr algn="l" fontAlgn="b"/>
                      <a:r>
                        <a:rPr lang="en-US" sz="900" b="0" i="0" u="none" strike="noStrike">
                          <a:solidFill>
                            <a:srgbClr val="000000"/>
                          </a:solidFill>
                          <a:effectLst/>
                          <a:latin typeface="Tahoma" panose="020B0604030504040204" pitchFamily="34" charset="0"/>
                        </a:rPr>
                        <a:t>160110 - TORRES CAUSANA</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72271224"/>
                  </a:ext>
                </a:extLst>
              </a:tr>
              <a:tr h="140538">
                <a:tc>
                  <a:txBody>
                    <a:bodyPr/>
                    <a:lstStyle/>
                    <a:p>
                      <a:pPr algn="l" fontAlgn="b"/>
                      <a:r>
                        <a:rPr lang="en-US" sz="900" b="0" i="0" u="none" strike="noStrike">
                          <a:solidFill>
                            <a:srgbClr val="000000"/>
                          </a:solidFill>
                          <a:effectLst/>
                          <a:latin typeface="Tahoma" panose="020B0604030504040204" pitchFamily="34" charset="0"/>
                        </a:rPr>
                        <a:t>160112 - BELEN</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15910819"/>
                  </a:ext>
                </a:extLst>
              </a:tr>
              <a:tr h="140538">
                <a:tc>
                  <a:txBody>
                    <a:bodyPr/>
                    <a:lstStyle/>
                    <a:p>
                      <a:pPr algn="l" fontAlgn="b"/>
                      <a:r>
                        <a:rPr lang="en-US" sz="900" b="0" i="0" u="none" strike="noStrike">
                          <a:solidFill>
                            <a:srgbClr val="000000"/>
                          </a:solidFill>
                          <a:effectLst/>
                          <a:latin typeface="Tahoma" panose="020B0604030504040204" pitchFamily="34" charset="0"/>
                        </a:rPr>
                        <a:t>160113 - SAN JUAN BAUTISTA</a:t>
                      </a:r>
                    </a:p>
                  </a:txBody>
                  <a:tcPr marL="77106"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762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dirty="0">
                          <a:solidFill>
                            <a:srgbClr val="000000"/>
                          </a:solidFill>
                          <a:effectLst/>
                          <a:latin typeface="Tahoma" panose="020B0604030504040204" pitchFamily="34" charset="0"/>
                        </a:rPr>
                        <a:t>14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12848483"/>
                  </a:ext>
                </a:extLst>
              </a:tr>
            </a:tbl>
          </a:graphicData>
        </a:graphic>
      </p:graphicFrame>
    </p:spTree>
    <p:extLst>
      <p:ext uri="{BB962C8B-B14F-4D97-AF65-F5344CB8AC3E}">
        <p14:creationId xmlns:p14="http://schemas.microsoft.com/office/powerpoint/2010/main" val="38864194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xmlns=""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xmlns=""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TOTAL DE CASOS CONFIRMADOS –  SEMANA EPIDEMIOLÓGICA: </a:t>
            </a:r>
          </a:p>
          <a:p>
            <a:pPr algn="ct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01-33 AÑO 2023 (PRUEBAS MOLECULARES Y ANTIGÉNICAS)</a:t>
            </a:r>
            <a:endParaRPr lang="es-PE" sz="1600" b="1" dirty="0">
              <a:solidFill>
                <a:srgbClr val="253E7B"/>
              </a:solidFill>
              <a:latin typeface="Tahoma" panose="020B0604030504040204" pitchFamily="34" charset="0"/>
              <a:ea typeface="Tahoma" panose="020B0604030504040204" pitchFamily="34" charset="0"/>
              <a:cs typeface="Tahoma" panose="020B0604030504040204" pitchFamily="34" charset="0"/>
            </a:endParaRPr>
          </a:p>
        </p:txBody>
      </p:sp>
      <p:pic>
        <p:nvPicPr>
          <p:cNvPr id="8" name="Imagen 7">
            <a:extLst>
              <a:ext uri="{FF2B5EF4-FFF2-40B4-BE49-F238E27FC236}">
                <a16:creationId xmlns:a16="http://schemas.microsoft.com/office/drawing/2014/main" xmlns="" id="{94CCCF21-2B78-4955-916A-6FAF61BC97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532" y="784985"/>
            <a:ext cx="707913" cy="707913"/>
          </a:xfrm>
          <a:prstGeom prst="rect">
            <a:avLst/>
          </a:prstGeom>
        </p:spPr>
      </p:pic>
      <p:graphicFrame>
        <p:nvGraphicFramePr>
          <p:cNvPr id="2" name="Tabla 1">
            <a:extLst>
              <a:ext uri="{FF2B5EF4-FFF2-40B4-BE49-F238E27FC236}">
                <a16:creationId xmlns:a16="http://schemas.microsoft.com/office/drawing/2014/main" xmlns="" id="{E5E1D40C-2B9B-491B-9230-3E65DC8B756E}"/>
              </a:ext>
            </a:extLst>
          </p:cNvPr>
          <p:cNvGraphicFramePr>
            <a:graphicFrameLocks noGrp="1"/>
          </p:cNvGraphicFramePr>
          <p:nvPr/>
        </p:nvGraphicFramePr>
        <p:xfrm>
          <a:off x="250267" y="1771042"/>
          <a:ext cx="11623734" cy="4472925"/>
        </p:xfrm>
        <a:graphic>
          <a:graphicData uri="http://schemas.openxmlformats.org/drawingml/2006/table">
            <a:tbl>
              <a:tblPr/>
              <a:tblGrid>
                <a:gridCol w="2815893">
                  <a:extLst>
                    <a:ext uri="{9D8B030D-6E8A-4147-A177-3AD203B41FA5}">
                      <a16:colId xmlns:a16="http://schemas.microsoft.com/office/drawing/2014/main" xmlns="" val="1245600641"/>
                    </a:ext>
                  </a:extLst>
                </a:gridCol>
                <a:gridCol w="335614">
                  <a:extLst>
                    <a:ext uri="{9D8B030D-6E8A-4147-A177-3AD203B41FA5}">
                      <a16:colId xmlns:a16="http://schemas.microsoft.com/office/drawing/2014/main" xmlns="" val="1556639796"/>
                    </a:ext>
                  </a:extLst>
                </a:gridCol>
                <a:gridCol w="335614">
                  <a:extLst>
                    <a:ext uri="{9D8B030D-6E8A-4147-A177-3AD203B41FA5}">
                      <a16:colId xmlns:a16="http://schemas.microsoft.com/office/drawing/2014/main" xmlns="" val="3483812069"/>
                    </a:ext>
                  </a:extLst>
                </a:gridCol>
                <a:gridCol w="335614">
                  <a:extLst>
                    <a:ext uri="{9D8B030D-6E8A-4147-A177-3AD203B41FA5}">
                      <a16:colId xmlns:a16="http://schemas.microsoft.com/office/drawing/2014/main" xmlns="" val="91541711"/>
                    </a:ext>
                  </a:extLst>
                </a:gridCol>
                <a:gridCol w="335614">
                  <a:extLst>
                    <a:ext uri="{9D8B030D-6E8A-4147-A177-3AD203B41FA5}">
                      <a16:colId xmlns:a16="http://schemas.microsoft.com/office/drawing/2014/main" xmlns="" val="1146650318"/>
                    </a:ext>
                  </a:extLst>
                </a:gridCol>
                <a:gridCol w="335614">
                  <a:extLst>
                    <a:ext uri="{9D8B030D-6E8A-4147-A177-3AD203B41FA5}">
                      <a16:colId xmlns:a16="http://schemas.microsoft.com/office/drawing/2014/main" xmlns="" val="2072811583"/>
                    </a:ext>
                  </a:extLst>
                </a:gridCol>
                <a:gridCol w="335614">
                  <a:extLst>
                    <a:ext uri="{9D8B030D-6E8A-4147-A177-3AD203B41FA5}">
                      <a16:colId xmlns:a16="http://schemas.microsoft.com/office/drawing/2014/main" xmlns="" val="2103098812"/>
                    </a:ext>
                  </a:extLst>
                </a:gridCol>
                <a:gridCol w="335614">
                  <a:extLst>
                    <a:ext uri="{9D8B030D-6E8A-4147-A177-3AD203B41FA5}">
                      <a16:colId xmlns:a16="http://schemas.microsoft.com/office/drawing/2014/main" xmlns="" val="1990837336"/>
                    </a:ext>
                  </a:extLst>
                </a:gridCol>
                <a:gridCol w="335614">
                  <a:extLst>
                    <a:ext uri="{9D8B030D-6E8A-4147-A177-3AD203B41FA5}">
                      <a16:colId xmlns:a16="http://schemas.microsoft.com/office/drawing/2014/main" xmlns="" val="882828341"/>
                    </a:ext>
                  </a:extLst>
                </a:gridCol>
                <a:gridCol w="335614">
                  <a:extLst>
                    <a:ext uri="{9D8B030D-6E8A-4147-A177-3AD203B41FA5}">
                      <a16:colId xmlns:a16="http://schemas.microsoft.com/office/drawing/2014/main" xmlns="" val="3817523799"/>
                    </a:ext>
                  </a:extLst>
                </a:gridCol>
                <a:gridCol w="335614">
                  <a:extLst>
                    <a:ext uri="{9D8B030D-6E8A-4147-A177-3AD203B41FA5}">
                      <a16:colId xmlns:a16="http://schemas.microsoft.com/office/drawing/2014/main" xmlns="" val="2144204770"/>
                    </a:ext>
                  </a:extLst>
                </a:gridCol>
                <a:gridCol w="335614">
                  <a:extLst>
                    <a:ext uri="{9D8B030D-6E8A-4147-A177-3AD203B41FA5}">
                      <a16:colId xmlns:a16="http://schemas.microsoft.com/office/drawing/2014/main" xmlns="" val="2605563794"/>
                    </a:ext>
                  </a:extLst>
                </a:gridCol>
                <a:gridCol w="335614">
                  <a:extLst>
                    <a:ext uri="{9D8B030D-6E8A-4147-A177-3AD203B41FA5}">
                      <a16:colId xmlns:a16="http://schemas.microsoft.com/office/drawing/2014/main" xmlns="" val="114244170"/>
                    </a:ext>
                  </a:extLst>
                </a:gridCol>
                <a:gridCol w="458401">
                  <a:extLst>
                    <a:ext uri="{9D8B030D-6E8A-4147-A177-3AD203B41FA5}">
                      <a16:colId xmlns:a16="http://schemas.microsoft.com/office/drawing/2014/main" xmlns="" val="298030815"/>
                    </a:ext>
                  </a:extLst>
                </a:gridCol>
                <a:gridCol w="319244">
                  <a:extLst>
                    <a:ext uri="{9D8B030D-6E8A-4147-A177-3AD203B41FA5}">
                      <a16:colId xmlns:a16="http://schemas.microsoft.com/office/drawing/2014/main" xmlns="" val="4066330916"/>
                    </a:ext>
                  </a:extLst>
                </a:gridCol>
                <a:gridCol w="319244">
                  <a:extLst>
                    <a:ext uri="{9D8B030D-6E8A-4147-A177-3AD203B41FA5}">
                      <a16:colId xmlns:a16="http://schemas.microsoft.com/office/drawing/2014/main" xmlns="" val="1242932066"/>
                    </a:ext>
                  </a:extLst>
                </a:gridCol>
                <a:gridCol w="319244">
                  <a:extLst>
                    <a:ext uri="{9D8B030D-6E8A-4147-A177-3AD203B41FA5}">
                      <a16:colId xmlns:a16="http://schemas.microsoft.com/office/drawing/2014/main" xmlns="" val="3792317390"/>
                    </a:ext>
                  </a:extLst>
                </a:gridCol>
                <a:gridCol w="319244">
                  <a:extLst>
                    <a:ext uri="{9D8B030D-6E8A-4147-A177-3AD203B41FA5}">
                      <a16:colId xmlns:a16="http://schemas.microsoft.com/office/drawing/2014/main" xmlns="" val="1156972582"/>
                    </a:ext>
                  </a:extLst>
                </a:gridCol>
                <a:gridCol w="319244">
                  <a:extLst>
                    <a:ext uri="{9D8B030D-6E8A-4147-A177-3AD203B41FA5}">
                      <a16:colId xmlns:a16="http://schemas.microsoft.com/office/drawing/2014/main" xmlns="" val="409365295"/>
                    </a:ext>
                  </a:extLst>
                </a:gridCol>
                <a:gridCol w="319244">
                  <a:extLst>
                    <a:ext uri="{9D8B030D-6E8A-4147-A177-3AD203B41FA5}">
                      <a16:colId xmlns:a16="http://schemas.microsoft.com/office/drawing/2014/main" xmlns="" val="1874983173"/>
                    </a:ext>
                  </a:extLst>
                </a:gridCol>
                <a:gridCol w="319244">
                  <a:extLst>
                    <a:ext uri="{9D8B030D-6E8A-4147-A177-3AD203B41FA5}">
                      <a16:colId xmlns:a16="http://schemas.microsoft.com/office/drawing/2014/main" xmlns="" val="2987987370"/>
                    </a:ext>
                  </a:extLst>
                </a:gridCol>
                <a:gridCol w="319244">
                  <a:extLst>
                    <a:ext uri="{9D8B030D-6E8A-4147-A177-3AD203B41FA5}">
                      <a16:colId xmlns:a16="http://schemas.microsoft.com/office/drawing/2014/main" xmlns="" val="543663290"/>
                    </a:ext>
                  </a:extLst>
                </a:gridCol>
                <a:gridCol w="319244">
                  <a:extLst>
                    <a:ext uri="{9D8B030D-6E8A-4147-A177-3AD203B41FA5}">
                      <a16:colId xmlns:a16="http://schemas.microsoft.com/office/drawing/2014/main" xmlns="" val="3159945197"/>
                    </a:ext>
                  </a:extLst>
                </a:gridCol>
                <a:gridCol w="319244">
                  <a:extLst>
                    <a:ext uri="{9D8B030D-6E8A-4147-A177-3AD203B41FA5}">
                      <a16:colId xmlns:a16="http://schemas.microsoft.com/office/drawing/2014/main" xmlns="" val="3907156684"/>
                    </a:ext>
                  </a:extLst>
                </a:gridCol>
                <a:gridCol w="319244">
                  <a:extLst>
                    <a:ext uri="{9D8B030D-6E8A-4147-A177-3AD203B41FA5}">
                      <a16:colId xmlns:a16="http://schemas.microsoft.com/office/drawing/2014/main" xmlns="" val="2249397158"/>
                    </a:ext>
                  </a:extLst>
                </a:gridCol>
                <a:gridCol w="319244">
                  <a:extLst>
                    <a:ext uri="{9D8B030D-6E8A-4147-A177-3AD203B41FA5}">
                      <a16:colId xmlns:a16="http://schemas.microsoft.com/office/drawing/2014/main" xmlns="" val="4293740282"/>
                    </a:ext>
                  </a:extLst>
                </a:gridCol>
                <a:gridCol w="491144">
                  <a:extLst>
                    <a:ext uri="{9D8B030D-6E8A-4147-A177-3AD203B41FA5}">
                      <a16:colId xmlns:a16="http://schemas.microsoft.com/office/drawing/2014/main" xmlns="" val="1119924223"/>
                    </a:ext>
                  </a:extLst>
                </a:gridCol>
              </a:tblGrid>
              <a:tr h="167125">
                <a:tc rowSpan="2">
                  <a:txBody>
                    <a:bodyPr/>
                    <a:lstStyle/>
                    <a:p>
                      <a:pPr algn="ctr" fontAlgn="ctr"/>
                      <a:r>
                        <a:rPr lang="en-US" sz="900" b="1" i="0" u="none" strike="noStrike">
                          <a:solidFill>
                            <a:srgbClr val="000000"/>
                          </a:solidFill>
                          <a:effectLst/>
                          <a:latin typeface="Tahoma" panose="020B0604030504040204" pitchFamily="34" charset="0"/>
                        </a:rPr>
                        <a:t>PROVINCIA/DISTRITO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gridSpan="13">
                  <a:txBody>
                    <a:bodyPr/>
                    <a:lstStyle/>
                    <a:p>
                      <a:pPr algn="ctr" fontAlgn="ctr"/>
                      <a:r>
                        <a:rPr lang="en-US" sz="900" b="1" i="0" u="none" strike="noStrike">
                          <a:solidFill>
                            <a:srgbClr val="000000"/>
                          </a:solidFill>
                          <a:effectLst/>
                          <a:latin typeface="Tahoma" panose="020B0604030504040204" pitchFamily="34" charset="0"/>
                        </a:rPr>
                        <a:t>SEMANAS  22-33 PERIODO 2022</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3">
                  <a:txBody>
                    <a:bodyPr/>
                    <a:lstStyle/>
                    <a:p>
                      <a:pPr algn="ctr" fontAlgn="ctr"/>
                      <a:r>
                        <a:rPr lang="en-US" sz="900" b="1" i="0" u="none" strike="noStrike">
                          <a:solidFill>
                            <a:srgbClr val="000000"/>
                          </a:solidFill>
                          <a:effectLst/>
                          <a:latin typeface="Tahoma" panose="020B0604030504040204" pitchFamily="34" charset="0"/>
                        </a:rPr>
                        <a:t>SEMANAS  22-33 PERIODO 2023</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924191034"/>
                  </a:ext>
                </a:extLst>
              </a:tr>
              <a:tr h="191000">
                <a:tc vMerge="1">
                  <a:txBody>
                    <a:bodyPr/>
                    <a:lstStyle/>
                    <a:p>
                      <a:endParaRPr lang="en-US"/>
                    </a:p>
                  </a:txBody>
                  <a:tcPr/>
                </a:tc>
                <a:tc>
                  <a:txBody>
                    <a:bodyPr/>
                    <a:lstStyle/>
                    <a:p>
                      <a:pPr algn="ctr" fontAlgn="ctr"/>
                      <a:r>
                        <a:rPr lang="en-US" sz="900" b="1" i="0" u="none" strike="noStrike">
                          <a:solidFill>
                            <a:srgbClr val="000000"/>
                          </a:solidFill>
                          <a:effectLst/>
                          <a:latin typeface="Tahoma" panose="020B0604030504040204" pitchFamily="34" charset="0"/>
                        </a:rPr>
                        <a:t>22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31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32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TOTAL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29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31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32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900" b="1" i="0" u="none" strike="noStrike">
                          <a:solidFill>
                            <a:srgbClr val="000000"/>
                          </a:solidFill>
                          <a:effectLst/>
                          <a:latin typeface="Tahoma" panose="020B0604030504040204" pitchFamily="34" charset="0"/>
                        </a:rPr>
                        <a:t>TOTAL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xmlns="" val="2387225209"/>
                  </a:ext>
                </a:extLst>
              </a:tr>
              <a:tr h="127333">
                <a:tc>
                  <a:txBody>
                    <a:bodyPr/>
                    <a:lstStyle/>
                    <a:p>
                      <a:pPr algn="l" fontAlgn="b"/>
                      <a:r>
                        <a:rPr lang="en-US" sz="900" b="1" i="0" u="none" strike="noStrike">
                          <a:solidFill>
                            <a:srgbClr val="000000"/>
                          </a:solidFill>
                          <a:effectLst/>
                          <a:latin typeface="Tahoma" panose="020B0604030504040204" pitchFamily="34" charset="0"/>
                        </a:rPr>
                        <a:t>PUTUMAYO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xmlns="" val="1395222423"/>
                  </a:ext>
                </a:extLst>
              </a:tr>
              <a:tr h="127333">
                <a:tc>
                  <a:txBody>
                    <a:bodyPr/>
                    <a:lstStyle/>
                    <a:p>
                      <a:pPr algn="l" fontAlgn="b"/>
                      <a:r>
                        <a:rPr lang="en-US" sz="900" b="0" i="0" u="none" strike="noStrike">
                          <a:solidFill>
                            <a:srgbClr val="000000"/>
                          </a:solidFill>
                          <a:effectLst/>
                          <a:latin typeface="Tahoma" panose="020B0604030504040204" pitchFamily="34" charset="0"/>
                        </a:rPr>
                        <a:t>160801 - PUTUMAYO</a:t>
                      </a:r>
                    </a:p>
                  </a:txBody>
                  <a:tcPr marL="79583"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67245697"/>
                  </a:ext>
                </a:extLst>
              </a:tr>
              <a:tr h="127333">
                <a:tc>
                  <a:txBody>
                    <a:bodyPr/>
                    <a:lstStyle/>
                    <a:p>
                      <a:pPr algn="l" fontAlgn="b"/>
                      <a:r>
                        <a:rPr lang="en-US" sz="900" b="0" i="0" u="none" strike="noStrike">
                          <a:solidFill>
                            <a:srgbClr val="000000"/>
                          </a:solidFill>
                          <a:effectLst/>
                          <a:latin typeface="Tahoma" panose="020B0604030504040204" pitchFamily="34" charset="0"/>
                        </a:rPr>
                        <a:t>160802 - ROSA PANDURO</a:t>
                      </a:r>
                    </a:p>
                  </a:txBody>
                  <a:tcPr marL="79583"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60339442"/>
                  </a:ext>
                </a:extLst>
              </a:tr>
              <a:tr h="127333">
                <a:tc>
                  <a:txBody>
                    <a:bodyPr/>
                    <a:lstStyle/>
                    <a:p>
                      <a:pPr algn="l" fontAlgn="b"/>
                      <a:r>
                        <a:rPr lang="en-US" sz="900" b="0" i="0" u="none" strike="noStrike">
                          <a:solidFill>
                            <a:srgbClr val="000000"/>
                          </a:solidFill>
                          <a:effectLst/>
                          <a:latin typeface="Tahoma" panose="020B0604030504040204" pitchFamily="34" charset="0"/>
                        </a:rPr>
                        <a:t>160803 - TENIENTE MANUEL CLAVERO</a:t>
                      </a:r>
                    </a:p>
                  </a:txBody>
                  <a:tcPr marL="79583"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55620487"/>
                  </a:ext>
                </a:extLst>
              </a:tr>
              <a:tr h="127333">
                <a:tc>
                  <a:txBody>
                    <a:bodyPr/>
                    <a:lstStyle/>
                    <a:p>
                      <a:pPr algn="l" fontAlgn="b"/>
                      <a:r>
                        <a:rPr lang="en-US" sz="900" b="0" i="0" u="none" strike="noStrike">
                          <a:solidFill>
                            <a:srgbClr val="000000"/>
                          </a:solidFill>
                          <a:effectLst/>
                          <a:latin typeface="Tahoma" panose="020B0604030504040204" pitchFamily="34" charset="0"/>
                        </a:rPr>
                        <a:t>160804 - YAGUAS</a:t>
                      </a:r>
                    </a:p>
                  </a:txBody>
                  <a:tcPr marL="79583"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23732539"/>
                  </a:ext>
                </a:extLst>
              </a:tr>
              <a:tr h="127333">
                <a:tc>
                  <a:txBody>
                    <a:bodyPr/>
                    <a:lstStyle/>
                    <a:p>
                      <a:pPr algn="l" fontAlgn="b"/>
                      <a:r>
                        <a:rPr lang="en-US" sz="900" b="1" i="0" u="none" strike="noStrike">
                          <a:solidFill>
                            <a:srgbClr val="000000"/>
                          </a:solidFill>
                          <a:effectLst/>
                          <a:latin typeface="Tahoma" panose="020B0604030504040204" pitchFamily="34" charset="0"/>
                        </a:rPr>
                        <a:t>RAMON CASTILLA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xmlns="" val="118138478"/>
                  </a:ext>
                </a:extLst>
              </a:tr>
              <a:tr h="127333">
                <a:tc>
                  <a:txBody>
                    <a:bodyPr/>
                    <a:lstStyle/>
                    <a:p>
                      <a:pPr algn="l" fontAlgn="b"/>
                      <a:r>
                        <a:rPr lang="en-US" sz="900" b="0" i="0" u="none" strike="noStrike">
                          <a:solidFill>
                            <a:srgbClr val="000000"/>
                          </a:solidFill>
                          <a:effectLst/>
                          <a:latin typeface="Tahoma" panose="020B0604030504040204" pitchFamily="34" charset="0"/>
                        </a:rPr>
                        <a:t>160401 - RAMON CASTILLA</a:t>
                      </a:r>
                    </a:p>
                  </a:txBody>
                  <a:tcPr marL="79583"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57180426"/>
                  </a:ext>
                </a:extLst>
              </a:tr>
              <a:tr h="127333">
                <a:tc>
                  <a:txBody>
                    <a:bodyPr/>
                    <a:lstStyle/>
                    <a:p>
                      <a:pPr algn="l" fontAlgn="b"/>
                      <a:r>
                        <a:rPr lang="en-US" sz="900" b="0" i="0" u="none" strike="noStrike">
                          <a:solidFill>
                            <a:srgbClr val="000000"/>
                          </a:solidFill>
                          <a:effectLst/>
                          <a:latin typeface="Tahoma" panose="020B0604030504040204" pitchFamily="34" charset="0"/>
                        </a:rPr>
                        <a:t>160402 - PEBAS</a:t>
                      </a:r>
                    </a:p>
                  </a:txBody>
                  <a:tcPr marL="79583"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48317735"/>
                  </a:ext>
                </a:extLst>
              </a:tr>
              <a:tr h="127333">
                <a:tc>
                  <a:txBody>
                    <a:bodyPr/>
                    <a:lstStyle/>
                    <a:p>
                      <a:pPr algn="l" fontAlgn="b"/>
                      <a:r>
                        <a:rPr lang="en-US" sz="900" b="0" i="0" u="none" strike="noStrike">
                          <a:solidFill>
                            <a:srgbClr val="000000"/>
                          </a:solidFill>
                          <a:effectLst/>
                          <a:latin typeface="Tahoma" panose="020B0604030504040204" pitchFamily="34" charset="0"/>
                        </a:rPr>
                        <a:t>160403 - YAVARI</a:t>
                      </a:r>
                    </a:p>
                  </a:txBody>
                  <a:tcPr marL="79583"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63970001"/>
                  </a:ext>
                </a:extLst>
              </a:tr>
              <a:tr h="127333">
                <a:tc>
                  <a:txBody>
                    <a:bodyPr/>
                    <a:lstStyle/>
                    <a:p>
                      <a:pPr algn="l" fontAlgn="b"/>
                      <a:r>
                        <a:rPr lang="en-US" sz="900" b="0" i="0" u="none" strike="noStrike">
                          <a:solidFill>
                            <a:srgbClr val="000000"/>
                          </a:solidFill>
                          <a:effectLst/>
                          <a:latin typeface="Tahoma" panose="020B0604030504040204" pitchFamily="34" charset="0"/>
                        </a:rPr>
                        <a:t>160404 - SAN PABLO</a:t>
                      </a:r>
                    </a:p>
                  </a:txBody>
                  <a:tcPr marL="79583"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3039725"/>
                  </a:ext>
                </a:extLst>
              </a:tr>
              <a:tr h="127333">
                <a:tc>
                  <a:txBody>
                    <a:bodyPr/>
                    <a:lstStyle/>
                    <a:p>
                      <a:pPr algn="l" fontAlgn="b"/>
                      <a:r>
                        <a:rPr lang="en-US" sz="900" b="1" i="0" u="none" strike="noStrike">
                          <a:solidFill>
                            <a:srgbClr val="000000"/>
                          </a:solidFill>
                          <a:effectLst/>
                          <a:latin typeface="Tahoma" panose="020B0604030504040204" pitchFamily="34" charset="0"/>
                        </a:rPr>
                        <a:t>REQUENA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xmlns="" val="613405485"/>
                  </a:ext>
                </a:extLst>
              </a:tr>
              <a:tr h="127333">
                <a:tc>
                  <a:txBody>
                    <a:bodyPr/>
                    <a:lstStyle/>
                    <a:p>
                      <a:pPr algn="l" fontAlgn="b"/>
                      <a:r>
                        <a:rPr lang="en-US" sz="900" b="0" i="0" u="none" strike="noStrike">
                          <a:solidFill>
                            <a:srgbClr val="000000"/>
                          </a:solidFill>
                          <a:effectLst/>
                          <a:latin typeface="Tahoma" panose="020B0604030504040204" pitchFamily="34" charset="0"/>
                        </a:rPr>
                        <a:t>160501 - REQUENA</a:t>
                      </a:r>
                    </a:p>
                  </a:txBody>
                  <a:tcPr marL="79583"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83249093"/>
                  </a:ext>
                </a:extLst>
              </a:tr>
              <a:tr h="127333">
                <a:tc>
                  <a:txBody>
                    <a:bodyPr/>
                    <a:lstStyle/>
                    <a:p>
                      <a:pPr algn="l" fontAlgn="b"/>
                      <a:r>
                        <a:rPr lang="en-US" sz="900" b="0" i="0" u="none" strike="noStrike">
                          <a:solidFill>
                            <a:srgbClr val="000000"/>
                          </a:solidFill>
                          <a:effectLst/>
                          <a:latin typeface="Tahoma" panose="020B0604030504040204" pitchFamily="34" charset="0"/>
                        </a:rPr>
                        <a:t>160502 - ALTO TAPICHE</a:t>
                      </a:r>
                    </a:p>
                  </a:txBody>
                  <a:tcPr marL="79583"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21388785"/>
                  </a:ext>
                </a:extLst>
              </a:tr>
              <a:tr h="127333">
                <a:tc>
                  <a:txBody>
                    <a:bodyPr/>
                    <a:lstStyle/>
                    <a:p>
                      <a:pPr algn="l" fontAlgn="b"/>
                      <a:r>
                        <a:rPr lang="en-US" sz="900" b="0" i="0" u="none" strike="noStrike">
                          <a:solidFill>
                            <a:srgbClr val="000000"/>
                          </a:solidFill>
                          <a:effectLst/>
                          <a:latin typeface="Tahoma" panose="020B0604030504040204" pitchFamily="34" charset="0"/>
                        </a:rPr>
                        <a:t>160503 - CAPELO</a:t>
                      </a:r>
                    </a:p>
                  </a:txBody>
                  <a:tcPr marL="79583"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37813407"/>
                  </a:ext>
                </a:extLst>
              </a:tr>
              <a:tr h="127333">
                <a:tc>
                  <a:txBody>
                    <a:bodyPr/>
                    <a:lstStyle/>
                    <a:p>
                      <a:pPr algn="l" fontAlgn="b"/>
                      <a:r>
                        <a:rPr lang="en-US" sz="900" b="0" i="0" u="none" strike="noStrike">
                          <a:solidFill>
                            <a:srgbClr val="000000"/>
                          </a:solidFill>
                          <a:effectLst/>
                          <a:latin typeface="Tahoma" panose="020B0604030504040204" pitchFamily="34" charset="0"/>
                        </a:rPr>
                        <a:t>160504 - EMILIO SAN MARTIN</a:t>
                      </a:r>
                    </a:p>
                  </a:txBody>
                  <a:tcPr marL="79583"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62204580"/>
                  </a:ext>
                </a:extLst>
              </a:tr>
              <a:tr h="127333">
                <a:tc>
                  <a:txBody>
                    <a:bodyPr/>
                    <a:lstStyle/>
                    <a:p>
                      <a:pPr algn="l" fontAlgn="b"/>
                      <a:r>
                        <a:rPr lang="en-US" sz="900" b="0" i="0" u="none" strike="noStrike">
                          <a:solidFill>
                            <a:srgbClr val="000000"/>
                          </a:solidFill>
                          <a:effectLst/>
                          <a:latin typeface="Tahoma" panose="020B0604030504040204" pitchFamily="34" charset="0"/>
                        </a:rPr>
                        <a:t>160505 - MAQUIA</a:t>
                      </a:r>
                    </a:p>
                  </a:txBody>
                  <a:tcPr marL="79583"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87536717"/>
                  </a:ext>
                </a:extLst>
              </a:tr>
              <a:tr h="127333">
                <a:tc>
                  <a:txBody>
                    <a:bodyPr/>
                    <a:lstStyle/>
                    <a:p>
                      <a:pPr algn="l" fontAlgn="b"/>
                      <a:r>
                        <a:rPr lang="en-US" sz="900" b="0" i="0" u="none" strike="noStrike">
                          <a:solidFill>
                            <a:srgbClr val="000000"/>
                          </a:solidFill>
                          <a:effectLst/>
                          <a:latin typeface="Tahoma" panose="020B0604030504040204" pitchFamily="34" charset="0"/>
                        </a:rPr>
                        <a:t>160506 - PUINAHUA</a:t>
                      </a:r>
                    </a:p>
                  </a:txBody>
                  <a:tcPr marL="79583"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83203332"/>
                  </a:ext>
                </a:extLst>
              </a:tr>
              <a:tr h="127333">
                <a:tc>
                  <a:txBody>
                    <a:bodyPr/>
                    <a:lstStyle/>
                    <a:p>
                      <a:pPr algn="l" fontAlgn="b"/>
                      <a:r>
                        <a:rPr lang="en-US" sz="900" b="0" i="0" u="none" strike="noStrike">
                          <a:solidFill>
                            <a:srgbClr val="000000"/>
                          </a:solidFill>
                          <a:effectLst/>
                          <a:latin typeface="Tahoma" panose="020B0604030504040204" pitchFamily="34" charset="0"/>
                        </a:rPr>
                        <a:t>160507 - SAQUENA</a:t>
                      </a:r>
                    </a:p>
                  </a:txBody>
                  <a:tcPr marL="79583"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96280210"/>
                  </a:ext>
                </a:extLst>
              </a:tr>
              <a:tr h="127333">
                <a:tc>
                  <a:txBody>
                    <a:bodyPr/>
                    <a:lstStyle/>
                    <a:p>
                      <a:pPr algn="l" fontAlgn="b"/>
                      <a:r>
                        <a:rPr lang="en-US" sz="900" b="0" i="0" u="none" strike="noStrike">
                          <a:solidFill>
                            <a:srgbClr val="000000"/>
                          </a:solidFill>
                          <a:effectLst/>
                          <a:latin typeface="Tahoma" panose="020B0604030504040204" pitchFamily="34" charset="0"/>
                        </a:rPr>
                        <a:t>160508 - SOPLIN</a:t>
                      </a:r>
                    </a:p>
                  </a:txBody>
                  <a:tcPr marL="79583"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45157741"/>
                  </a:ext>
                </a:extLst>
              </a:tr>
              <a:tr h="127333">
                <a:tc>
                  <a:txBody>
                    <a:bodyPr/>
                    <a:lstStyle/>
                    <a:p>
                      <a:pPr algn="l" fontAlgn="b"/>
                      <a:r>
                        <a:rPr lang="en-US" sz="900" b="0" i="0" u="none" strike="noStrike">
                          <a:solidFill>
                            <a:srgbClr val="000000"/>
                          </a:solidFill>
                          <a:effectLst/>
                          <a:latin typeface="Tahoma" panose="020B0604030504040204" pitchFamily="34" charset="0"/>
                        </a:rPr>
                        <a:t>160509 - TAPICHE</a:t>
                      </a:r>
                    </a:p>
                  </a:txBody>
                  <a:tcPr marL="79583"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51932434"/>
                  </a:ext>
                </a:extLst>
              </a:tr>
              <a:tr h="127333">
                <a:tc>
                  <a:txBody>
                    <a:bodyPr/>
                    <a:lstStyle/>
                    <a:p>
                      <a:pPr algn="l" fontAlgn="b"/>
                      <a:r>
                        <a:rPr lang="en-US" sz="900" b="0" i="0" u="none" strike="noStrike">
                          <a:solidFill>
                            <a:srgbClr val="000000"/>
                          </a:solidFill>
                          <a:effectLst/>
                          <a:latin typeface="Tahoma" panose="020B0604030504040204" pitchFamily="34" charset="0"/>
                        </a:rPr>
                        <a:t>160510 - JENARO HERRERA</a:t>
                      </a:r>
                    </a:p>
                  </a:txBody>
                  <a:tcPr marL="79583"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79777739"/>
                  </a:ext>
                </a:extLst>
              </a:tr>
              <a:tr h="127333">
                <a:tc>
                  <a:txBody>
                    <a:bodyPr/>
                    <a:lstStyle/>
                    <a:p>
                      <a:pPr algn="l" fontAlgn="b"/>
                      <a:r>
                        <a:rPr lang="en-US" sz="900" b="0" i="0" u="none" strike="noStrike">
                          <a:solidFill>
                            <a:srgbClr val="000000"/>
                          </a:solidFill>
                          <a:effectLst/>
                          <a:latin typeface="Tahoma" panose="020B0604030504040204" pitchFamily="34" charset="0"/>
                        </a:rPr>
                        <a:t>160511 - YAQUERANA</a:t>
                      </a:r>
                    </a:p>
                  </a:txBody>
                  <a:tcPr marL="79583"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20189788"/>
                  </a:ext>
                </a:extLst>
              </a:tr>
              <a:tr h="127333">
                <a:tc>
                  <a:txBody>
                    <a:bodyPr/>
                    <a:lstStyle/>
                    <a:p>
                      <a:pPr algn="l" fontAlgn="b"/>
                      <a:r>
                        <a:rPr lang="en-US" sz="900" b="1" i="0" u="none" strike="noStrike">
                          <a:solidFill>
                            <a:srgbClr val="000000"/>
                          </a:solidFill>
                          <a:effectLst/>
                          <a:latin typeface="Tahoma" panose="020B0604030504040204" pitchFamily="34" charset="0"/>
                        </a:rPr>
                        <a:t>UCAYALI</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xmlns="" val="2832712087"/>
                  </a:ext>
                </a:extLst>
              </a:tr>
              <a:tr h="127333">
                <a:tc>
                  <a:txBody>
                    <a:bodyPr/>
                    <a:lstStyle/>
                    <a:p>
                      <a:pPr algn="l" fontAlgn="b"/>
                      <a:r>
                        <a:rPr lang="en-US" sz="900" b="0" i="0" u="none" strike="noStrike">
                          <a:solidFill>
                            <a:srgbClr val="000000"/>
                          </a:solidFill>
                          <a:effectLst/>
                          <a:latin typeface="Tahoma" panose="020B0604030504040204" pitchFamily="34" charset="0"/>
                        </a:rPr>
                        <a:t>160601 - CONTAMANA</a:t>
                      </a:r>
                    </a:p>
                  </a:txBody>
                  <a:tcPr marL="79583"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42190429"/>
                  </a:ext>
                </a:extLst>
              </a:tr>
              <a:tr h="127333">
                <a:tc>
                  <a:txBody>
                    <a:bodyPr/>
                    <a:lstStyle/>
                    <a:p>
                      <a:pPr algn="l" fontAlgn="b"/>
                      <a:r>
                        <a:rPr lang="en-US" sz="900" b="0" i="0" u="none" strike="noStrike">
                          <a:solidFill>
                            <a:srgbClr val="000000"/>
                          </a:solidFill>
                          <a:effectLst/>
                          <a:latin typeface="Tahoma" panose="020B0604030504040204" pitchFamily="34" charset="0"/>
                        </a:rPr>
                        <a:t>160602 - INAHUAYA</a:t>
                      </a:r>
                    </a:p>
                  </a:txBody>
                  <a:tcPr marL="79583"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16715208"/>
                  </a:ext>
                </a:extLst>
              </a:tr>
              <a:tr h="127333">
                <a:tc>
                  <a:txBody>
                    <a:bodyPr/>
                    <a:lstStyle/>
                    <a:p>
                      <a:pPr algn="l" fontAlgn="b"/>
                      <a:r>
                        <a:rPr lang="en-US" sz="900" b="0" i="0" u="none" strike="noStrike">
                          <a:solidFill>
                            <a:srgbClr val="000000"/>
                          </a:solidFill>
                          <a:effectLst/>
                          <a:latin typeface="Tahoma" panose="020B0604030504040204" pitchFamily="34" charset="0"/>
                        </a:rPr>
                        <a:t>160603 - PADRE MARQUEZ</a:t>
                      </a:r>
                    </a:p>
                  </a:txBody>
                  <a:tcPr marL="79583"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8650585"/>
                  </a:ext>
                </a:extLst>
              </a:tr>
              <a:tr h="127333">
                <a:tc>
                  <a:txBody>
                    <a:bodyPr/>
                    <a:lstStyle/>
                    <a:p>
                      <a:pPr algn="l" fontAlgn="b"/>
                      <a:r>
                        <a:rPr lang="en-US" sz="900" b="0" i="0" u="none" strike="noStrike">
                          <a:solidFill>
                            <a:srgbClr val="000000"/>
                          </a:solidFill>
                          <a:effectLst/>
                          <a:latin typeface="Tahoma" panose="020B0604030504040204" pitchFamily="34" charset="0"/>
                        </a:rPr>
                        <a:t>160604 - PAMPA HERMOSA</a:t>
                      </a:r>
                    </a:p>
                  </a:txBody>
                  <a:tcPr marL="79583"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18707478"/>
                  </a:ext>
                </a:extLst>
              </a:tr>
              <a:tr h="127333">
                <a:tc>
                  <a:txBody>
                    <a:bodyPr/>
                    <a:lstStyle/>
                    <a:p>
                      <a:pPr algn="l" fontAlgn="b"/>
                      <a:r>
                        <a:rPr lang="en-US" sz="900" b="0" i="0" u="none" strike="noStrike">
                          <a:solidFill>
                            <a:srgbClr val="000000"/>
                          </a:solidFill>
                          <a:effectLst/>
                          <a:latin typeface="Tahoma" panose="020B0604030504040204" pitchFamily="34" charset="0"/>
                        </a:rPr>
                        <a:t>160605 - SARAYACU</a:t>
                      </a:r>
                    </a:p>
                  </a:txBody>
                  <a:tcPr marL="79583"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68142917"/>
                  </a:ext>
                </a:extLst>
              </a:tr>
              <a:tr h="127333">
                <a:tc>
                  <a:txBody>
                    <a:bodyPr/>
                    <a:lstStyle/>
                    <a:p>
                      <a:pPr algn="l" fontAlgn="b"/>
                      <a:r>
                        <a:rPr lang="en-US" sz="900" b="0" i="0" u="none" strike="noStrike">
                          <a:solidFill>
                            <a:srgbClr val="000000"/>
                          </a:solidFill>
                          <a:effectLst/>
                          <a:latin typeface="Tahoma" panose="020B0604030504040204" pitchFamily="34" charset="0"/>
                        </a:rPr>
                        <a:t>160606 - VARGAS GUERRA</a:t>
                      </a:r>
                    </a:p>
                  </a:txBody>
                  <a:tcPr marL="79583"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80612859"/>
                  </a:ext>
                </a:extLst>
              </a:tr>
              <a:tr h="127333">
                <a:tc>
                  <a:txBody>
                    <a:bodyPr/>
                    <a:lstStyle/>
                    <a:p>
                      <a:pPr algn="l" fontAlgn="b"/>
                      <a:r>
                        <a:rPr lang="en-US" sz="900" b="1" i="0" u="none" strike="noStrike" dirty="0">
                          <a:solidFill>
                            <a:srgbClr val="000000"/>
                          </a:solidFill>
                          <a:effectLst/>
                          <a:latin typeface="Tahoma" panose="020B0604030504040204" pitchFamily="34" charset="0"/>
                        </a:rPr>
                        <a:t>Total general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290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1,078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1,535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654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385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292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184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4,523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900" b="1" i="0" u="none" strike="noStrike" dirty="0">
                          <a:solidFill>
                            <a:srgbClr val="000000"/>
                          </a:solidFill>
                          <a:effectLst/>
                          <a:latin typeface="Tahoma" panose="020B0604030504040204" pitchFamily="34" charset="0"/>
                        </a:rPr>
                        <a:t>110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xmlns="" val="1255805482"/>
                  </a:ext>
                </a:extLst>
              </a:tr>
            </a:tbl>
          </a:graphicData>
        </a:graphic>
      </p:graphicFrame>
    </p:spTree>
    <p:extLst>
      <p:ext uri="{BB962C8B-B14F-4D97-AF65-F5344CB8AC3E}">
        <p14:creationId xmlns:p14="http://schemas.microsoft.com/office/powerpoint/2010/main" val="12156385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xmlns=""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xmlns=""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COBERTURA DE VACUNACIÓN POR DOSIS – CORTE 28/08/2023</a:t>
            </a:r>
            <a:endParaRPr lang="es-PE"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9" name="Imagen 8">
            <a:extLst>
              <a:ext uri="{FF2B5EF4-FFF2-40B4-BE49-F238E27FC236}">
                <a16:creationId xmlns:a16="http://schemas.microsoft.com/office/drawing/2014/main" xmlns="" id="{CC95C9EC-B5C7-4104-B01D-3D985A1AAA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48" y="5810806"/>
            <a:ext cx="933449" cy="933449"/>
          </a:xfrm>
          <a:prstGeom prst="rect">
            <a:avLst/>
          </a:prstGeom>
        </p:spPr>
      </p:pic>
      <p:graphicFrame>
        <p:nvGraphicFramePr>
          <p:cNvPr id="2" name="Tabla 1">
            <a:extLst>
              <a:ext uri="{FF2B5EF4-FFF2-40B4-BE49-F238E27FC236}">
                <a16:creationId xmlns:a16="http://schemas.microsoft.com/office/drawing/2014/main" xmlns="" id="{DED36705-35E0-49C6-A0D7-31965F8A6F76}"/>
              </a:ext>
            </a:extLst>
          </p:cNvPr>
          <p:cNvGraphicFramePr>
            <a:graphicFrameLocks noGrp="1"/>
          </p:cNvGraphicFramePr>
          <p:nvPr/>
        </p:nvGraphicFramePr>
        <p:xfrm>
          <a:off x="1531282" y="1691150"/>
          <a:ext cx="9129435" cy="4526280"/>
        </p:xfrm>
        <a:graphic>
          <a:graphicData uri="http://schemas.openxmlformats.org/drawingml/2006/table">
            <a:tbl>
              <a:tblPr/>
              <a:tblGrid>
                <a:gridCol w="1310753">
                  <a:extLst>
                    <a:ext uri="{9D8B030D-6E8A-4147-A177-3AD203B41FA5}">
                      <a16:colId xmlns:a16="http://schemas.microsoft.com/office/drawing/2014/main" xmlns="" val="2457519001"/>
                    </a:ext>
                  </a:extLst>
                </a:gridCol>
                <a:gridCol w="705789">
                  <a:extLst>
                    <a:ext uri="{9D8B030D-6E8A-4147-A177-3AD203B41FA5}">
                      <a16:colId xmlns:a16="http://schemas.microsoft.com/office/drawing/2014/main" xmlns="" val="422547451"/>
                    </a:ext>
                  </a:extLst>
                </a:gridCol>
                <a:gridCol w="659959">
                  <a:extLst>
                    <a:ext uri="{9D8B030D-6E8A-4147-A177-3AD203B41FA5}">
                      <a16:colId xmlns:a16="http://schemas.microsoft.com/office/drawing/2014/main" xmlns="" val="95768503"/>
                    </a:ext>
                  </a:extLst>
                </a:gridCol>
                <a:gridCol w="568298">
                  <a:extLst>
                    <a:ext uri="{9D8B030D-6E8A-4147-A177-3AD203B41FA5}">
                      <a16:colId xmlns:a16="http://schemas.microsoft.com/office/drawing/2014/main" xmlns="" val="1215487512"/>
                    </a:ext>
                  </a:extLst>
                </a:gridCol>
                <a:gridCol w="659959">
                  <a:extLst>
                    <a:ext uri="{9D8B030D-6E8A-4147-A177-3AD203B41FA5}">
                      <a16:colId xmlns:a16="http://schemas.microsoft.com/office/drawing/2014/main" xmlns="" val="3389796390"/>
                    </a:ext>
                  </a:extLst>
                </a:gridCol>
                <a:gridCol w="742455">
                  <a:extLst>
                    <a:ext uri="{9D8B030D-6E8A-4147-A177-3AD203B41FA5}">
                      <a16:colId xmlns:a16="http://schemas.microsoft.com/office/drawing/2014/main" xmlns="" val="224823378"/>
                    </a:ext>
                  </a:extLst>
                </a:gridCol>
                <a:gridCol w="751620">
                  <a:extLst>
                    <a:ext uri="{9D8B030D-6E8A-4147-A177-3AD203B41FA5}">
                      <a16:colId xmlns:a16="http://schemas.microsoft.com/office/drawing/2014/main" xmlns="" val="2766030862"/>
                    </a:ext>
                  </a:extLst>
                </a:gridCol>
                <a:gridCol w="724123">
                  <a:extLst>
                    <a:ext uri="{9D8B030D-6E8A-4147-A177-3AD203B41FA5}">
                      <a16:colId xmlns:a16="http://schemas.microsoft.com/office/drawing/2014/main" xmlns="" val="1861871065"/>
                    </a:ext>
                  </a:extLst>
                </a:gridCol>
                <a:gridCol w="751620">
                  <a:extLst>
                    <a:ext uri="{9D8B030D-6E8A-4147-A177-3AD203B41FA5}">
                      <a16:colId xmlns:a16="http://schemas.microsoft.com/office/drawing/2014/main" xmlns="" val="3059991669"/>
                    </a:ext>
                  </a:extLst>
                </a:gridCol>
                <a:gridCol w="751620">
                  <a:extLst>
                    <a:ext uri="{9D8B030D-6E8A-4147-A177-3AD203B41FA5}">
                      <a16:colId xmlns:a16="http://schemas.microsoft.com/office/drawing/2014/main" xmlns="" val="3619775087"/>
                    </a:ext>
                  </a:extLst>
                </a:gridCol>
                <a:gridCol w="705789">
                  <a:extLst>
                    <a:ext uri="{9D8B030D-6E8A-4147-A177-3AD203B41FA5}">
                      <a16:colId xmlns:a16="http://schemas.microsoft.com/office/drawing/2014/main" xmlns="" val="1980512845"/>
                    </a:ext>
                  </a:extLst>
                </a:gridCol>
                <a:gridCol w="797450">
                  <a:extLst>
                    <a:ext uri="{9D8B030D-6E8A-4147-A177-3AD203B41FA5}">
                      <a16:colId xmlns:a16="http://schemas.microsoft.com/office/drawing/2014/main" xmlns="" val="351163892"/>
                    </a:ext>
                  </a:extLst>
                </a:gridCol>
              </a:tblGrid>
              <a:tr h="131859">
                <a:tc gridSpan="12">
                  <a:txBody>
                    <a:bodyPr/>
                    <a:lstStyle/>
                    <a:p>
                      <a:pPr algn="ctr" fontAlgn="ctr"/>
                      <a:r>
                        <a:rPr lang="es-ES" sz="900" b="1" i="0" u="none" strike="noStrike" dirty="0">
                          <a:solidFill>
                            <a:srgbClr val="000000"/>
                          </a:solidFill>
                          <a:effectLst/>
                          <a:latin typeface="Tahoma" panose="020B0604030504040204" pitchFamily="34" charset="0"/>
                        </a:rPr>
                        <a:t>COBERTURA VACUNACIÓN CONTRA EL COVID-19 REGIÓN LORETO</a:t>
                      </a: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867119694"/>
                  </a:ext>
                </a:extLst>
              </a:tr>
              <a:tr h="131859">
                <a:tc gridSpan="5">
                  <a:txBody>
                    <a:bodyPr/>
                    <a:lstStyle/>
                    <a:p>
                      <a:pPr algn="l" fontAlgn="b"/>
                      <a:r>
                        <a:rPr lang="en-US" sz="900" b="1" i="0" u="none" strike="noStrike">
                          <a:solidFill>
                            <a:srgbClr val="000000"/>
                          </a:solidFill>
                          <a:effectLst/>
                          <a:latin typeface="Tahoma" panose="020B0604030504040204" pitchFamily="34" charset="0"/>
                        </a:rPr>
                        <a:t>Por Grupos de Edad</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9810022"/>
                  </a:ext>
                </a:extLst>
              </a:tr>
              <a:tr h="131859">
                <a:tc rowSpan="2">
                  <a:txBody>
                    <a:bodyPr/>
                    <a:lstStyle/>
                    <a:p>
                      <a:pPr algn="ctr" fontAlgn="ctr"/>
                      <a:r>
                        <a:rPr lang="en-US" sz="900" b="1" i="0" u="none" strike="noStrike">
                          <a:solidFill>
                            <a:srgbClr val="000000"/>
                          </a:solidFill>
                          <a:effectLst/>
                          <a:latin typeface="Tahoma" panose="020B0604030504040204" pitchFamily="34" charset="0"/>
                        </a:rPr>
                        <a:t>Grupo Etario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a:txBody>
                    <a:bodyPr/>
                    <a:lstStyle/>
                    <a:p>
                      <a:pPr algn="ctr" fontAlgn="ctr"/>
                      <a:r>
                        <a:rPr lang="en-US" sz="900" b="1" i="0" u="none" strike="noStrike">
                          <a:solidFill>
                            <a:srgbClr val="000000"/>
                          </a:solidFill>
                          <a:effectLst/>
                          <a:latin typeface="Tahoma" panose="020B0604030504040204" pitchFamily="34" charset="0"/>
                        </a:rPr>
                        <a:t>Meta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gridSpan="2">
                  <a:txBody>
                    <a:bodyPr/>
                    <a:lstStyle/>
                    <a:p>
                      <a:pPr algn="ctr" fontAlgn="b"/>
                      <a:r>
                        <a:rPr lang="en-US" sz="900" b="1" i="0" u="none" strike="noStrike">
                          <a:solidFill>
                            <a:srgbClr val="000000"/>
                          </a:solidFill>
                          <a:effectLst/>
                          <a:latin typeface="Tahoma" panose="020B0604030504040204" pitchFamily="34" charset="0"/>
                        </a:rPr>
                        <a:t>1ra Dosis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en-US"/>
                    </a:p>
                  </a:txBody>
                  <a:tcPr/>
                </a:tc>
                <a:tc gridSpan="2">
                  <a:txBody>
                    <a:bodyPr/>
                    <a:lstStyle/>
                    <a:p>
                      <a:pPr algn="ctr" fontAlgn="b"/>
                      <a:r>
                        <a:rPr lang="en-US" sz="900" b="1" i="0" u="none" strike="noStrike">
                          <a:solidFill>
                            <a:srgbClr val="000000"/>
                          </a:solidFill>
                          <a:effectLst/>
                          <a:latin typeface="Tahoma" panose="020B0604030504040204" pitchFamily="34" charset="0"/>
                        </a:rPr>
                        <a:t>2da Dosis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endParaRPr lang="en-US"/>
                    </a:p>
                  </a:txBody>
                  <a:tcPr/>
                </a:tc>
                <a:tc gridSpan="2">
                  <a:txBody>
                    <a:bodyPr/>
                    <a:lstStyle/>
                    <a:p>
                      <a:pPr algn="ctr" fontAlgn="b"/>
                      <a:r>
                        <a:rPr lang="en-US" sz="900" b="1" i="0" u="none" strike="noStrike">
                          <a:solidFill>
                            <a:srgbClr val="000000"/>
                          </a:solidFill>
                          <a:effectLst/>
                          <a:latin typeface="Tahoma" panose="020B0604030504040204" pitchFamily="34" charset="0"/>
                        </a:rPr>
                        <a:t>3ra Dosis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gridSpan="2">
                  <a:txBody>
                    <a:bodyPr/>
                    <a:lstStyle/>
                    <a:p>
                      <a:pPr algn="ctr" fontAlgn="b"/>
                      <a:r>
                        <a:rPr lang="en-US" sz="900" b="1" i="0" u="none" strike="noStrike">
                          <a:solidFill>
                            <a:srgbClr val="000000"/>
                          </a:solidFill>
                          <a:effectLst/>
                          <a:latin typeface="Tahoma" panose="020B0604030504040204" pitchFamily="34" charset="0"/>
                        </a:rPr>
                        <a:t>4ta Dosis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b"/>
                      <a:r>
                        <a:rPr lang="en-US" sz="900" b="1" i="0" u="none" strike="noStrike">
                          <a:solidFill>
                            <a:srgbClr val="000000"/>
                          </a:solidFill>
                          <a:effectLst/>
                          <a:latin typeface="Tahoma" panose="020B0604030504040204" pitchFamily="34" charset="0"/>
                        </a:rPr>
                        <a:t> Dosis de Refuerzo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xmlns="" val="3709161644"/>
                  </a:ext>
                </a:extLst>
              </a:tr>
              <a:tr h="131859">
                <a:tc vMerge="1">
                  <a:txBody>
                    <a:bodyPr/>
                    <a:lstStyle/>
                    <a:p>
                      <a:endParaRPr lang="en-US"/>
                    </a:p>
                  </a:txBody>
                  <a:tcPr/>
                </a:tc>
                <a:tc vMerge="1">
                  <a:txBody>
                    <a:bodyPr/>
                    <a:lstStyle/>
                    <a:p>
                      <a:endParaRPr lang="en-US"/>
                    </a:p>
                  </a:txBody>
                  <a:tcPr/>
                </a:tc>
                <a:tc>
                  <a:txBody>
                    <a:bodyPr/>
                    <a:lstStyle/>
                    <a:p>
                      <a:pPr algn="ctr" fontAlgn="b"/>
                      <a:r>
                        <a:rPr lang="en-US" sz="900" b="1" i="0" u="none" strike="noStrike">
                          <a:solidFill>
                            <a:srgbClr val="000000"/>
                          </a:solidFill>
                          <a:effectLst/>
                          <a:latin typeface="Tahoma" panose="020B0604030504040204" pitchFamily="34" charset="0"/>
                        </a:rPr>
                        <a:t>Cantidad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900" b="1" i="0" u="none" strike="noStrike">
                          <a:solidFill>
                            <a:srgbClr val="000000"/>
                          </a:solidFill>
                          <a:effectLst/>
                          <a:latin typeface="Tahoma" panose="020B060403050404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900" b="1" i="0" u="none" strike="noStrike">
                          <a:solidFill>
                            <a:srgbClr val="000000"/>
                          </a:solidFill>
                          <a:effectLst/>
                          <a:latin typeface="Tahoma" panose="020B0604030504040204" pitchFamily="34" charset="0"/>
                        </a:rPr>
                        <a:t>Cantidad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900" b="1" i="0" u="none" strike="noStrike">
                          <a:solidFill>
                            <a:srgbClr val="000000"/>
                          </a:solidFill>
                          <a:effectLst/>
                          <a:latin typeface="Tahoma" panose="020B0604030504040204" pitchFamily="34" charset="0"/>
                        </a:rPr>
                        <a:t>% vs Meta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900" b="1" i="0" u="none" strike="noStrike">
                          <a:solidFill>
                            <a:srgbClr val="000000"/>
                          </a:solidFill>
                          <a:effectLst/>
                          <a:latin typeface="Tahoma" panose="020B0604030504040204" pitchFamily="34" charset="0"/>
                        </a:rPr>
                        <a:t>Cantidad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900" b="1" i="0" u="none" strike="noStrike">
                          <a:solidFill>
                            <a:srgbClr val="000000"/>
                          </a:solidFill>
                          <a:effectLst/>
                          <a:latin typeface="Tahoma" panose="020B0604030504040204" pitchFamily="34" charset="0"/>
                        </a:rPr>
                        <a:t>% vs Meta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900" b="1" i="0" u="none" strike="noStrike">
                          <a:solidFill>
                            <a:srgbClr val="000000"/>
                          </a:solidFill>
                          <a:effectLst/>
                          <a:latin typeface="Tahoma" panose="020B0604030504040204" pitchFamily="34" charset="0"/>
                        </a:rPr>
                        <a:t>Cantidad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1" i="0" u="none" strike="noStrike">
                          <a:solidFill>
                            <a:srgbClr val="000000"/>
                          </a:solidFill>
                          <a:effectLst/>
                          <a:latin typeface="Tahoma" panose="020B0604030504040204" pitchFamily="34" charset="0"/>
                        </a:rPr>
                        <a:t>% vs Meta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1" i="0" u="none" strike="noStrike">
                          <a:solidFill>
                            <a:srgbClr val="000000"/>
                          </a:solidFill>
                          <a:effectLst/>
                          <a:latin typeface="Tahoma" panose="020B0604030504040204" pitchFamily="34" charset="0"/>
                        </a:rPr>
                        <a:t>Cantidad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1" i="0" u="none" strike="noStrike">
                          <a:solidFill>
                            <a:srgbClr val="000000"/>
                          </a:solidFill>
                          <a:effectLst/>
                          <a:latin typeface="Tahoma" panose="020B0604030504040204" pitchFamily="34" charset="0"/>
                        </a:rPr>
                        <a:t>% vs Meta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1011410071"/>
                  </a:ext>
                </a:extLst>
              </a:tr>
              <a:tr h="131859">
                <a:tc>
                  <a:txBody>
                    <a:bodyPr/>
                    <a:lstStyle/>
                    <a:p>
                      <a:pPr algn="ctr" fontAlgn="b"/>
                      <a:r>
                        <a:rPr lang="en-US" sz="900" b="0" i="0" u="none" strike="noStrike">
                          <a:solidFill>
                            <a:srgbClr val="000000"/>
                          </a:solidFill>
                          <a:effectLst/>
                          <a:latin typeface="Tahoma" panose="020B0604030504040204" pitchFamily="34" charset="0"/>
                        </a:rPr>
                        <a:t>06 a 11 meses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11,931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6,522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54.66%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2,471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20.71%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1" i="0" u="none" strike="noStrike">
                          <a:solidFill>
                            <a:srgbClr val="FFFFFF"/>
                          </a:solidFill>
                          <a:effectLst/>
                          <a:latin typeface="Tahoma" panose="020B060403050404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xmlns="" val="1054867341"/>
                  </a:ext>
                </a:extLst>
              </a:tr>
              <a:tr h="131859">
                <a:tc>
                  <a:txBody>
                    <a:bodyPr/>
                    <a:lstStyle/>
                    <a:p>
                      <a:pPr algn="ctr" fontAlgn="b"/>
                      <a:r>
                        <a:rPr lang="en-US" sz="900" b="0" i="0" u="none" strike="noStrike">
                          <a:solidFill>
                            <a:srgbClr val="000000"/>
                          </a:solidFill>
                          <a:effectLst/>
                          <a:latin typeface="Tahoma" panose="020B0604030504040204" pitchFamily="34" charset="0"/>
                        </a:rPr>
                        <a:t>01 a 04 años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98,233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20,579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20.95%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7,848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7.99%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1" i="0" u="none" strike="noStrike">
                          <a:solidFill>
                            <a:srgbClr val="FFFFFF"/>
                          </a:solidFill>
                          <a:effectLst/>
                          <a:latin typeface="Tahoma" panose="020B060403050404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xmlns="" val="1242612581"/>
                  </a:ext>
                </a:extLst>
              </a:tr>
              <a:tr h="131859">
                <a:tc>
                  <a:txBody>
                    <a:bodyPr/>
                    <a:lstStyle/>
                    <a:p>
                      <a:pPr algn="ctr" fontAlgn="b"/>
                      <a:r>
                        <a:rPr lang="en-US" sz="900" b="0" i="0" u="none" strike="noStrike">
                          <a:solidFill>
                            <a:srgbClr val="000000"/>
                          </a:solidFill>
                          <a:effectLst/>
                          <a:latin typeface="Tahoma" panose="020B0604030504040204" pitchFamily="34" charset="0"/>
                        </a:rPr>
                        <a:t>05 a 11 años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193,660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136,117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70.29%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Tahoma" panose="020B0604030504040204" pitchFamily="34" charset="0"/>
                        </a:rPr>
                        <a:t>107,267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55.39%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38,998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20.14%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xmlns="" val="1749184935"/>
                  </a:ext>
                </a:extLst>
              </a:tr>
              <a:tr h="131859">
                <a:tc>
                  <a:txBody>
                    <a:bodyPr/>
                    <a:lstStyle/>
                    <a:p>
                      <a:pPr algn="ctr" fontAlgn="b"/>
                      <a:r>
                        <a:rPr lang="en-US" sz="900" b="0" i="0" u="none" strike="noStrike">
                          <a:solidFill>
                            <a:srgbClr val="000000"/>
                          </a:solidFill>
                          <a:effectLst/>
                          <a:latin typeface="Tahoma" panose="020B0604030504040204" pitchFamily="34" charset="0"/>
                        </a:rPr>
                        <a:t>12 a 17 años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170,891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139,598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81.69%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Tahoma" panose="020B0604030504040204" pitchFamily="34" charset="0"/>
                        </a:rPr>
                        <a:t>122,235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71.53%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Tahoma" panose="020B0604030504040204" pitchFamily="34" charset="0"/>
                        </a:rPr>
                        <a:t>71,837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42.04%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xmlns="" val="2660999704"/>
                  </a:ext>
                </a:extLst>
              </a:tr>
              <a:tr h="131859">
                <a:tc>
                  <a:txBody>
                    <a:bodyPr/>
                    <a:lstStyle/>
                    <a:p>
                      <a:pPr algn="ctr" fontAlgn="b"/>
                      <a:r>
                        <a:rPr lang="en-US" sz="900" b="0" i="0" u="none" strike="noStrike">
                          <a:solidFill>
                            <a:srgbClr val="000000"/>
                          </a:solidFill>
                          <a:effectLst/>
                          <a:latin typeface="Tahoma" panose="020B0604030504040204" pitchFamily="34" charset="0"/>
                        </a:rPr>
                        <a:t>18 a 29 años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235,320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207,650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88.24%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900" b="0" i="0" u="none" strike="noStrike">
                          <a:solidFill>
                            <a:srgbClr val="000000"/>
                          </a:solidFill>
                          <a:effectLst/>
                          <a:latin typeface="Tahoma" panose="020B0604030504040204" pitchFamily="34" charset="0"/>
                        </a:rPr>
                        <a:t>189,448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80.51%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dirty="0">
                          <a:solidFill>
                            <a:srgbClr val="000000"/>
                          </a:solidFill>
                          <a:effectLst/>
                          <a:latin typeface="Tahoma" panose="020B0604030504040204" pitchFamily="34" charset="0"/>
                        </a:rPr>
                        <a:t>145,799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61.96%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27,992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xmlns="" val="3363023180"/>
                  </a:ext>
                </a:extLst>
              </a:tr>
              <a:tr h="131859">
                <a:tc>
                  <a:txBody>
                    <a:bodyPr/>
                    <a:lstStyle/>
                    <a:p>
                      <a:pPr algn="ctr" fontAlgn="b"/>
                      <a:r>
                        <a:rPr lang="en-US" sz="900" b="0" i="0" u="none" strike="noStrike">
                          <a:solidFill>
                            <a:srgbClr val="000000"/>
                          </a:solidFill>
                          <a:effectLst/>
                          <a:latin typeface="Tahoma" panose="020B0604030504040204" pitchFamily="34" charset="0"/>
                        </a:rPr>
                        <a:t>30 a 39 años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Tahoma" panose="020B0604030504040204" pitchFamily="34" charset="0"/>
                        </a:rPr>
                        <a:t>156,077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138,927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89.01%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900" b="0" i="0" u="none" strike="noStrike">
                          <a:solidFill>
                            <a:srgbClr val="000000"/>
                          </a:solidFill>
                          <a:effectLst/>
                          <a:latin typeface="Tahoma" panose="020B0604030504040204" pitchFamily="34" charset="0"/>
                        </a:rPr>
                        <a:t>129,113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82.72%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Tahoma" panose="020B0604030504040204" pitchFamily="34" charset="0"/>
                        </a:rPr>
                        <a:t>105,179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67.39%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34,830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22.32%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xmlns="" val="3883496412"/>
                  </a:ext>
                </a:extLst>
              </a:tr>
              <a:tr h="131859">
                <a:tc>
                  <a:txBody>
                    <a:bodyPr/>
                    <a:lstStyle/>
                    <a:p>
                      <a:pPr algn="ctr" fontAlgn="b"/>
                      <a:r>
                        <a:rPr lang="en-US" sz="900" b="0" i="0" u="none" strike="noStrike">
                          <a:solidFill>
                            <a:srgbClr val="000000"/>
                          </a:solidFill>
                          <a:effectLst/>
                          <a:latin typeface="Tahoma" panose="020B0604030504040204" pitchFamily="34" charset="0"/>
                        </a:rPr>
                        <a:t>40 a 49 años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127,015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112,431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88.52%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900" b="0" i="0" u="none" strike="noStrike">
                          <a:solidFill>
                            <a:srgbClr val="000000"/>
                          </a:solidFill>
                          <a:effectLst/>
                          <a:latin typeface="Tahoma" panose="020B0604030504040204" pitchFamily="34" charset="0"/>
                        </a:rPr>
                        <a:t>105,307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82.91%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Tahoma" panose="020B0604030504040204" pitchFamily="34" charset="0"/>
                        </a:rPr>
                        <a:t>87,849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69.16%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34,910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27.48%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xmlns="" val="809596861"/>
                  </a:ext>
                </a:extLst>
              </a:tr>
              <a:tr h="131859">
                <a:tc>
                  <a:txBody>
                    <a:bodyPr/>
                    <a:lstStyle/>
                    <a:p>
                      <a:pPr algn="ctr" fontAlgn="b"/>
                      <a:r>
                        <a:rPr lang="en-US" sz="900" b="0" i="0" u="none" strike="noStrike">
                          <a:solidFill>
                            <a:srgbClr val="000000"/>
                          </a:solidFill>
                          <a:effectLst/>
                          <a:latin typeface="Tahoma" panose="020B0604030504040204" pitchFamily="34" charset="0"/>
                        </a:rPr>
                        <a:t>50 a 59 años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95,121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83,774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88.07%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900" b="0" i="0" u="none" strike="noStrike">
                          <a:solidFill>
                            <a:srgbClr val="000000"/>
                          </a:solidFill>
                          <a:effectLst/>
                          <a:latin typeface="Tahoma" panose="020B0604030504040204" pitchFamily="34" charset="0"/>
                        </a:rPr>
                        <a:t>79,392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83.46%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Tahoma" panose="020B0604030504040204" pitchFamily="34" charset="0"/>
                        </a:rPr>
                        <a:t>67,093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70.53%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Tahoma" panose="020B0604030504040204" pitchFamily="34" charset="0"/>
                        </a:rPr>
                        <a:t>29,619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31.14%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xmlns="" val="633880085"/>
                  </a:ext>
                </a:extLst>
              </a:tr>
              <a:tr h="131859">
                <a:tc>
                  <a:txBody>
                    <a:bodyPr/>
                    <a:lstStyle/>
                    <a:p>
                      <a:pPr algn="ctr" fontAlgn="b"/>
                      <a:r>
                        <a:rPr lang="en-US" sz="900" b="0" i="0" u="none" strike="noStrike">
                          <a:solidFill>
                            <a:srgbClr val="000000"/>
                          </a:solidFill>
                          <a:effectLst/>
                          <a:latin typeface="Tahoma" panose="020B0604030504040204" pitchFamily="34" charset="0"/>
                        </a:rPr>
                        <a:t>60 a 69 años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65,491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57,862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88.35%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900" b="0" i="0" u="none" strike="noStrike">
                          <a:solidFill>
                            <a:srgbClr val="000000"/>
                          </a:solidFill>
                          <a:effectLst/>
                          <a:latin typeface="Tahoma" panose="020B0604030504040204" pitchFamily="34" charset="0"/>
                        </a:rPr>
                        <a:t>55,151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84.21%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Tahoma" panose="020B0604030504040204" pitchFamily="34" charset="0"/>
                        </a:rPr>
                        <a:t>47,487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72.51%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Tahoma" panose="020B0604030504040204" pitchFamily="34" charset="0"/>
                        </a:rPr>
                        <a:t>23,743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36.25%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5,227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7.98%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3952819806"/>
                  </a:ext>
                </a:extLst>
              </a:tr>
              <a:tr h="131859">
                <a:tc>
                  <a:txBody>
                    <a:bodyPr/>
                    <a:lstStyle/>
                    <a:p>
                      <a:pPr algn="ctr" fontAlgn="b"/>
                      <a:r>
                        <a:rPr lang="en-US" sz="900" b="0" i="0" u="none" strike="noStrike">
                          <a:solidFill>
                            <a:srgbClr val="000000"/>
                          </a:solidFill>
                          <a:effectLst/>
                          <a:latin typeface="Tahoma" panose="020B0604030504040204" pitchFamily="34" charset="0"/>
                        </a:rPr>
                        <a:t>70 a 79 años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35,083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30,450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86.79%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900" b="0" i="0" u="none" strike="noStrike">
                          <a:solidFill>
                            <a:srgbClr val="000000"/>
                          </a:solidFill>
                          <a:effectLst/>
                          <a:latin typeface="Tahoma" panose="020B0604030504040204" pitchFamily="34" charset="0"/>
                        </a:rPr>
                        <a:t>28,974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82.59%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Tahoma" panose="020B0604030504040204" pitchFamily="34" charset="0"/>
                        </a:rPr>
                        <a:t>24,805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70.70%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Tahoma" panose="020B0604030504040204" pitchFamily="34" charset="0"/>
                        </a:rPr>
                        <a:t>13,078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37.28%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3,668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10.46%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1255298751"/>
                  </a:ext>
                </a:extLst>
              </a:tr>
              <a:tr h="131859">
                <a:tc>
                  <a:txBody>
                    <a:bodyPr/>
                    <a:lstStyle/>
                    <a:p>
                      <a:pPr algn="ctr" fontAlgn="b"/>
                      <a:r>
                        <a:rPr lang="en-US" sz="900" b="0" i="0" u="none" strike="noStrike">
                          <a:solidFill>
                            <a:srgbClr val="000000"/>
                          </a:solidFill>
                          <a:effectLst/>
                          <a:latin typeface="Tahoma" panose="020B0604030504040204" pitchFamily="34" charset="0"/>
                        </a:rPr>
                        <a:t>80 años a más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17,749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13,051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73.53%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Tahoma" panose="020B0604030504040204" pitchFamily="34" charset="0"/>
                        </a:rPr>
                        <a:t>12,150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68.45%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9,500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53.52%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4,379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24.67%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1,202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6.77%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1806858949"/>
                  </a:ext>
                </a:extLst>
              </a:tr>
              <a:tr h="131859">
                <a:tc>
                  <a:txBody>
                    <a:bodyPr/>
                    <a:lstStyle/>
                    <a:p>
                      <a:pPr algn="ctr" fontAlgn="b"/>
                      <a:r>
                        <a:rPr lang="en-US" sz="900" b="1" i="0" u="none" strike="noStrike">
                          <a:solidFill>
                            <a:srgbClr val="000000"/>
                          </a:solidFill>
                          <a:effectLst/>
                          <a:latin typeface="Tahoma" panose="020B0604030504040204" pitchFamily="34" charset="0"/>
                        </a:rPr>
                        <a:t>Total general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900" b="1" i="0" u="none" strike="noStrike">
                          <a:solidFill>
                            <a:srgbClr val="000000"/>
                          </a:solidFill>
                          <a:effectLst/>
                          <a:latin typeface="Tahoma" panose="020B0604030504040204" pitchFamily="34" charset="0"/>
                        </a:rPr>
                        <a:t>1,206,571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900" b="1" i="0" u="none" strike="noStrike">
                          <a:solidFill>
                            <a:srgbClr val="000000"/>
                          </a:solidFill>
                          <a:effectLst/>
                          <a:latin typeface="Tahoma" panose="020B0604030504040204" pitchFamily="34" charset="0"/>
                        </a:rPr>
                        <a:t>946,961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900" b="1" i="0" u="none" strike="noStrike">
                          <a:solidFill>
                            <a:srgbClr val="000000"/>
                          </a:solidFill>
                          <a:effectLst/>
                          <a:latin typeface="Tahoma" panose="020B0604030504040204" pitchFamily="34" charset="0"/>
                        </a:rPr>
                        <a:t>78.48%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a:solidFill>
                            <a:srgbClr val="000000"/>
                          </a:solidFill>
                          <a:effectLst/>
                          <a:latin typeface="Tahoma" panose="020B0604030504040204" pitchFamily="34" charset="0"/>
                        </a:rPr>
                        <a:t>839,356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900" b="1" i="0" u="none" strike="noStrike">
                          <a:solidFill>
                            <a:srgbClr val="FFFFFF"/>
                          </a:solidFill>
                          <a:effectLst/>
                          <a:latin typeface="Tahoma" panose="020B0604030504040204" pitchFamily="34" charset="0"/>
                        </a:rPr>
                        <a:t>69.57%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1" i="0" u="none" strike="noStrike">
                          <a:solidFill>
                            <a:srgbClr val="000000"/>
                          </a:solidFill>
                          <a:effectLst/>
                          <a:latin typeface="Tahoma" panose="020B0604030504040204" pitchFamily="34" charset="0"/>
                        </a:rPr>
                        <a:t>598,547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900" b="1" i="0" u="none" strike="noStrike">
                          <a:solidFill>
                            <a:srgbClr val="FFFFFF"/>
                          </a:solidFill>
                          <a:effectLst/>
                          <a:latin typeface="Tahoma" panose="020B0604030504040204" pitchFamily="34" charset="0"/>
                        </a:rPr>
                        <a:t>54.59%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1" i="0" u="none" strike="noStrike">
                          <a:solidFill>
                            <a:srgbClr val="000000"/>
                          </a:solidFill>
                          <a:effectLst/>
                          <a:latin typeface="Tahoma" panose="020B0604030504040204" pitchFamily="34" charset="0"/>
                        </a:rPr>
                        <a:t>168,551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900" b="1" i="0" u="none" strike="noStrike">
                          <a:solidFill>
                            <a:srgbClr val="FFFFFF"/>
                          </a:solidFill>
                          <a:effectLst/>
                          <a:latin typeface="Tahoma" panose="020B0604030504040204" pitchFamily="34" charset="0"/>
                        </a:rPr>
                        <a:t>23.03%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1" i="0" u="none" strike="noStrike">
                          <a:solidFill>
                            <a:srgbClr val="000000"/>
                          </a:solidFill>
                          <a:effectLst/>
                          <a:latin typeface="Tahoma" panose="020B0604030504040204" pitchFamily="34" charset="0"/>
                        </a:rPr>
                        <a:t>10,097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900" b="1" i="0" u="none" strike="noStrike">
                          <a:solidFill>
                            <a:srgbClr val="FFFFFF"/>
                          </a:solidFill>
                          <a:effectLst/>
                          <a:latin typeface="Tahoma" panose="020B0604030504040204" pitchFamily="34" charset="0"/>
                        </a:rPr>
                        <a:t>0.84%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957044044"/>
                  </a:ext>
                </a:extLst>
              </a:tr>
              <a:tr h="131859">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296164359"/>
                  </a:ext>
                </a:extLst>
              </a:tr>
              <a:tr h="131859">
                <a:tc gridSpan="5">
                  <a:txBody>
                    <a:bodyPr/>
                    <a:lstStyle/>
                    <a:p>
                      <a:pPr algn="l" fontAlgn="b"/>
                      <a:r>
                        <a:rPr lang="en-US" sz="900" b="1" i="0" u="none" strike="noStrike">
                          <a:solidFill>
                            <a:srgbClr val="000000"/>
                          </a:solidFill>
                          <a:effectLst/>
                          <a:latin typeface="Tahoma" panose="020B0604030504040204" pitchFamily="34" charset="0"/>
                        </a:rPr>
                        <a:t>Por Provincias</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128880"/>
                  </a:ext>
                </a:extLst>
              </a:tr>
              <a:tr h="131859">
                <a:tc rowSpan="2">
                  <a:txBody>
                    <a:bodyPr/>
                    <a:lstStyle/>
                    <a:p>
                      <a:pPr algn="ctr" fontAlgn="ctr"/>
                      <a:r>
                        <a:rPr lang="en-US" sz="900" b="1" i="0" u="none" strike="noStrike">
                          <a:solidFill>
                            <a:srgbClr val="000000"/>
                          </a:solidFill>
                          <a:effectLst/>
                          <a:latin typeface="Tahoma" panose="020B0604030504040204" pitchFamily="34" charset="0"/>
                        </a:rPr>
                        <a:t>Provincias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a:txBody>
                    <a:bodyPr/>
                    <a:lstStyle/>
                    <a:p>
                      <a:pPr algn="ctr" fontAlgn="ctr"/>
                      <a:r>
                        <a:rPr lang="en-US" sz="900" b="1" i="0" u="none" strike="noStrike">
                          <a:solidFill>
                            <a:srgbClr val="000000"/>
                          </a:solidFill>
                          <a:effectLst/>
                          <a:latin typeface="Tahoma" panose="020B0604030504040204" pitchFamily="34" charset="0"/>
                        </a:rPr>
                        <a:t>Meta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gridSpan="2">
                  <a:txBody>
                    <a:bodyPr/>
                    <a:lstStyle/>
                    <a:p>
                      <a:pPr algn="ctr" fontAlgn="b"/>
                      <a:r>
                        <a:rPr lang="en-US" sz="900" b="1" i="0" u="none" strike="noStrike">
                          <a:solidFill>
                            <a:srgbClr val="000000"/>
                          </a:solidFill>
                          <a:effectLst/>
                          <a:latin typeface="Tahoma" panose="020B0604030504040204" pitchFamily="34" charset="0"/>
                        </a:rPr>
                        <a:t>1ra Dosis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en-US"/>
                    </a:p>
                  </a:txBody>
                  <a:tcPr/>
                </a:tc>
                <a:tc gridSpan="2">
                  <a:txBody>
                    <a:bodyPr/>
                    <a:lstStyle/>
                    <a:p>
                      <a:pPr algn="ctr" fontAlgn="b"/>
                      <a:r>
                        <a:rPr lang="en-US" sz="900" b="1" i="0" u="none" strike="noStrike">
                          <a:solidFill>
                            <a:srgbClr val="000000"/>
                          </a:solidFill>
                          <a:effectLst/>
                          <a:latin typeface="Tahoma" panose="020B0604030504040204" pitchFamily="34" charset="0"/>
                        </a:rPr>
                        <a:t>2da Dosis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endParaRPr lang="en-US"/>
                    </a:p>
                  </a:txBody>
                  <a:tcPr/>
                </a:tc>
                <a:tc gridSpan="2">
                  <a:txBody>
                    <a:bodyPr/>
                    <a:lstStyle/>
                    <a:p>
                      <a:pPr algn="ctr" fontAlgn="b"/>
                      <a:r>
                        <a:rPr lang="en-US" sz="900" b="1" i="0" u="none" strike="noStrike">
                          <a:solidFill>
                            <a:srgbClr val="000000"/>
                          </a:solidFill>
                          <a:effectLst/>
                          <a:latin typeface="Tahoma" panose="020B0604030504040204" pitchFamily="34" charset="0"/>
                        </a:rPr>
                        <a:t>3ra Dosis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gridSpan="2">
                  <a:txBody>
                    <a:bodyPr/>
                    <a:lstStyle/>
                    <a:p>
                      <a:pPr algn="ctr" fontAlgn="b"/>
                      <a:r>
                        <a:rPr lang="en-US" sz="900" b="1" i="0" u="none" strike="noStrike">
                          <a:solidFill>
                            <a:srgbClr val="000000"/>
                          </a:solidFill>
                          <a:effectLst/>
                          <a:latin typeface="Tahoma" panose="020B0604030504040204" pitchFamily="34" charset="0"/>
                        </a:rPr>
                        <a:t>4ta Dosis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b"/>
                      <a:r>
                        <a:rPr lang="en-US" sz="900" b="1" i="0" u="none" strike="noStrike">
                          <a:solidFill>
                            <a:srgbClr val="000000"/>
                          </a:solidFill>
                          <a:effectLst/>
                          <a:latin typeface="Tahoma" panose="020B0604030504040204" pitchFamily="34" charset="0"/>
                        </a:rPr>
                        <a:t> Dosis de Refuerzo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xmlns="" val="4065413269"/>
                  </a:ext>
                </a:extLst>
              </a:tr>
              <a:tr h="131859">
                <a:tc vMerge="1">
                  <a:txBody>
                    <a:bodyPr/>
                    <a:lstStyle/>
                    <a:p>
                      <a:endParaRPr lang="en-US"/>
                    </a:p>
                  </a:txBody>
                  <a:tcPr/>
                </a:tc>
                <a:tc vMerge="1">
                  <a:txBody>
                    <a:bodyPr/>
                    <a:lstStyle/>
                    <a:p>
                      <a:endParaRPr lang="en-US"/>
                    </a:p>
                  </a:txBody>
                  <a:tcPr/>
                </a:tc>
                <a:tc>
                  <a:txBody>
                    <a:bodyPr/>
                    <a:lstStyle/>
                    <a:p>
                      <a:pPr algn="ctr" fontAlgn="b"/>
                      <a:r>
                        <a:rPr lang="en-US" sz="900" b="1" i="0" u="none" strike="noStrike">
                          <a:solidFill>
                            <a:srgbClr val="000000"/>
                          </a:solidFill>
                          <a:effectLst/>
                          <a:latin typeface="Tahoma" panose="020B0604030504040204" pitchFamily="34" charset="0"/>
                        </a:rPr>
                        <a:t>Cantidad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900" b="1" i="0" u="none" strike="noStrike">
                          <a:solidFill>
                            <a:srgbClr val="000000"/>
                          </a:solidFill>
                          <a:effectLst/>
                          <a:latin typeface="Tahoma" panose="020B060403050404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900" b="1" i="0" u="none" strike="noStrike">
                          <a:solidFill>
                            <a:srgbClr val="000000"/>
                          </a:solidFill>
                          <a:effectLst/>
                          <a:latin typeface="Tahoma" panose="020B0604030504040204" pitchFamily="34" charset="0"/>
                        </a:rPr>
                        <a:t>Cantidad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900" b="1" i="0" u="none" strike="noStrike">
                          <a:solidFill>
                            <a:srgbClr val="000000"/>
                          </a:solidFill>
                          <a:effectLst/>
                          <a:latin typeface="Tahoma" panose="020B0604030504040204" pitchFamily="34" charset="0"/>
                        </a:rPr>
                        <a:t>% vs Meta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900" b="1" i="0" u="none" strike="noStrike">
                          <a:solidFill>
                            <a:srgbClr val="000000"/>
                          </a:solidFill>
                          <a:effectLst/>
                          <a:latin typeface="Tahoma" panose="020B0604030504040204" pitchFamily="34" charset="0"/>
                        </a:rPr>
                        <a:t>Cantidad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900" b="1" i="0" u="none" strike="noStrike">
                          <a:solidFill>
                            <a:srgbClr val="000000"/>
                          </a:solidFill>
                          <a:effectLst/>
                          <a:latin typeface="Tahoma" panose="020B0604030504040204" pitchFamily="34" charset="0"/>
                        </a:rPr>
                        <a:t>% vs Meta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900" b="1" i="0" u="none" strike="noStrike">
                          <a:solidFill>
                            <a:srgbClr val="000000"/>
                          </a:solidFill>
                          <a:effectLst/>
                          <a:latin typeface="Tahoma" panose="020B0604030504040204" pitchFamily="34" charset="0"/>
                        </a:rPr>
                        <a:t>Cantidad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1" i="0" u="none" strike="noStrike">
                          <a:solidFill>
                            <a:srgbClr val="000000"/>
                          </a:solidFill>
                          <a:effectLst/>
                          <a:latin typeface="Tahoma" panose="020B0604030504040204" pitchFamily="34" charset="0"/>
                        </a:rPr>
                        <a:t>% vs Meta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1" i="0" u="none" strike="noStrike">
                          <a:solidFill>
                            <a:srgbClr val="000000"/>
                          </a:solidFill>
                          <a:effectLst/>
                          <a:latin typeface="Tahoma" panose="020B0604030504040204" pitchFamily="34" charset="0"/>
                        </a:rPr>
                        <a:t>Cantidad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1" i="0" u="none" strike="noStrike">
                          <a:solidFill>
                            <a:srgbClr val="000000"/>
                          </a:solidFill>
                          <a:effectLst/>
                          <a:latin typeface="Tahoma" panose="020B0604030504040204" pitchFamily="34" charset="0"/>
                        </a:rPr>
                        <a:t>% vs Meta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92681002"/>
                  </a:ext>
                </a:extLst>
              </a:tr>
              <a:tr h="131859">
                <a:tc>
                  <a:txBody>
                    <a:bodyPr/>
                    <a:lstStyle/>
                    <a:p>
                      <a:pPr algn="l" fontAlgn="b"/>
                      <a:r>
                        <a:rPr lang="en-US" sz="900" b="0" i="0" u="none" strike="noStrike">
                          <a:solidFill>
                            <a:srgbClr val="000000"/>
                          </a:solidFill>
                          <a:effectLst/>
                          <a:latin typeface="Tahoma" panose="020B0604030504040204" pitchFamily="34" charset="0"/>
                        </a:rPr>
                        <a:t>ALTO AMAZONAS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162,895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117,625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72.21%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Tahoma" panose="020B0604030504040204" pitchFamily="34" charset="0"/>
                        </a:rPr>
                        <a:t>100,852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61.91%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64,125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44.18%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10,462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10.98%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671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4.75%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373995301"/>
                  </a:ext>
                </a:extLst>
              </a:tr>
              <a:tr h="131859">
                <a:tc>
                  <a:txBody>
                    <a:bodyPr/>
                    <a:lstStyle/>
                    <a:p>
                      <a:pPr algn="l" fontAlgn="b"/>
                      <a:r>
                        <a:rPr lang="en-US" sz="900" b="0" i="0" u="none" strike="noStrike">
                          <a:solidFill>
                            <a:srgbClr val="000000"/>
                          </a:solidFill>
                          <a:effectLst/>
                          <a:latin typeface="Tahoma" panose="020B0604030504040204" pitchFamily="34" charset="0"/>
                        </a:rPr>
                        <a:t>DATEM DEL MARAÑON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87,484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38,797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44.35%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31,502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36.01%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20,301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26.54%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3,983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8.84%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1.26%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1678855955"/>
                  </a:ext>
                </a:extLst>
              </a:tr>
              <a:tr h="131859">
                <a:tc>
                  <a:txBody>
                    <a:bodyPr/>
                    <a:lstStyle/>
                    <a:p>
                      <a:pPr algn="l" fontAlgn="b"/>
                      <a:r>
                        <a:rPr lang="en-US" sz="900" b="0" i="0" u="none" strike="noStrike">
                          <a:solidFill>
                            <a:srgbClr val="000000"/>
                          </a:solidFill>
                          <a:effectLst/>
                          <a:latin typeface="Tahoma" panose="020B0604030504040204" pitchFamily="34" charset="0"/>
                        </a:rPr>
                        <a:t>LORETO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89,907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67,466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75.04%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Tahoma" panose="020B0604030504040204" pitchFamily="34" charset="0"/>
                        </a:rPr>
                        <a:t>55,190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61.39%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36,170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43.98%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7,879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15.22%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332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4.37%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2890861637"/>
                  </a:ext>
                </a:extLst>
              </a:tr>
              <a:tr h="131859">
                <a:tc>
                  <a:txBody>
                    <a:bodyPr/>
                    <a:lstStyle/>
                    <a:p>
                      <a:pPr algn="l" fontAlgn="b"/>
                      <a:r>
                        <a:rPr lang="en-US" sz="900" b="0" i="0" u="none" strike="noStrike">
                          <a:solidFill>
                            <a:srgbClr val="000000"/>
                          </a:solidFill>
                          <a:effectLst/>
                          <a:latin typeface="Tahoma" panose="020B0604030504040204" pitchFamily="34" charset="0"/>
                        </a:rPr>
                        <a:t>MAYNAS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606,937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536,286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88.36%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900" b="0" i="0" u="none" strike="noStrike">
                          <a:solidFill>
                            <a:srgbClr val="000000"/>
                          </a:solidFill>
                          <a:effectLst/>
                          <a:latin typeface="Tahoma" panose="020B0604030504040204" pitchFamily="34" charset="0"/>
                        </a:rPr>
                        <a:t>494,235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81.43%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Tahoma" panose="020B0604030504040204" pitchFamily="34" charset="0"/>
                        </a:rPr>
                        <a:t>377,434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68.02%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123,663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32.02%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7,690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11.32%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4214750888"/>
                  </a:ext>
                </a:extLst>
              </a:tr>
              <a:tr h="131859">
                <a:tc>
                  <a:txBody>
                    <a:bodyPr/>
                    <a:lstStyle/>
                    <a:p>
                      <a:pPr algn="l" fontAlgn="b"/>
                      <a:r>
                        <a:rPr lang="en-US" sz="900" b="0" i="0" u="none" strike="noStrike">
                          <a:solidFill>
                            <a:srgbClr val="000000"/>
                          </a:solidFill>
                          <a:effectLst/>
                          <a:latin typeface="Tahoma" panose="020B0604030504040204" pitchFamily="34" charset="0"/>
                        </a:rPr>
                        <a:t>PUTUMAYO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11,383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8,530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74.94%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Tahoma" panose="020B0604030504040204" pitchFamily="34" charset="0"/>
                        </a:rPr>
                        <a:t>7,179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63.07%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5,156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48.46%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1,984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27.11%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177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16.03%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78836167"/>
                  </a:ext>
                </a:extLst>
              </a:tr>
              <a:tr h="131859">
                <a:tc>
                  <a:txBody>
                    <a:bodyPr/>
                    <a:lstStyle/>
                    <a:p>
                      <a:pPr algn="l" fontAlgn="b"/>
                      <a:r>
                        <a:rPr lang="en-US" sz="900" b="0" i="0" u="none" strike="noStrike">
                          <a:solidFill>
                            <a:srgbClr val="000000"/>
                          </a:solidFill>
                          <a:effectLst/>
                          <a:latin typeface="Tahoma" panose="020B0604030504040204" pitchFamily="34" charset="0"/>
                        </a:rPr>
                        <a:t>RAMON CASTILLA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85,751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53,105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61.93%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44,242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51.59%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27,576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35.28%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6,660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13.28%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240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3.06%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2018076679"/>
                  </a:ext>
                </a:extLst>
              </a:tr>
              <a:tr h="131859">
                <a:tc>
                  <a:txBody>
                    <a:bodyPr/>
                    <a:lstStyle/>
                    <a:p>
                      <a:pPr algn="l" fontAlgn="b"/>
                      <a:r>
                        <a:rPr lang="en-US" sz="900" b="0" i="0" u="none" strike="noStrike">
                          <a:solidFill>
                            <a:srgbClr val="000000"/>
                          </a:solidFill>
                          <a:effectLst/>
                          <a:latin typeface="Tahoma" panose="020B0604030504040204" pitchFamily="34" charset="0"/>
                        </a:rPr>
                        <a:t>REQUENA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82,237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64,068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77.91%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Tahoma" panose="020B0604030504040204" pitchFamily="34" charset="0"/>
                        </a:rPr>
                        <a:t>55,334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67.29%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37,378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49.59%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8,134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16.82%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289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3.63%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3190538112"/>
                  </a:ext>
                </a:extLst>
              </a:tr>
              <a:tr h="131859">
                <a:tc>
                  <a:txBody>
                    <a:bodyPr/>
                    <a:lstStyle/>
                    <a:p>
                      <a:pPr algn="l" fontAlgn="b"/>
                      <a:r>
                        <a:rPr lang="en-US" sz="900" b="0" i="0" u="none" strike="noStrike">
                          <a:solidFill>
                            <a:srgbClr val="000000"/>
                          </a:solidFill>
                          <a:effectLst/>
                          <a:latin typeface="Tahoma" panose="020B0604030504040204" pitchFamily="34" charset="0"/>
                        </a:rPr>
                        <a:t>UCAYALI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79,977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ahoma" panose="020B0604030504040204" pitchFamily="34" charset="0"/>
                        </a:rPr>
                        <a:t>61,084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ahoma" panose="020B0604030504040204" pitchFamily="34" charset="0"/>
                        </a:rPr>
                        <a:t>76.38%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Tahoma" panose="020B0604030504040204" pitchFamily="34" charset="0"/>
                        </a:rPr>
                        <a:t>50,822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63.55%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30,407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41.40%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5,786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12.13%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Tahoma" panose="020B0604030504040204" pitchFamily="34" charset="0"/>
                        </a:rPr>
                        <a:t>642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FFFF"/>
                          </a:solidFill>
                          <a:effectLst/>
                          <a:latin typeface="Tahoma" panose="020B0604030504040204" pitchFamily="34" charset="0"/>
                        </a:rPr>
                        <a:t>8.79%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3535014908"/>
                  </a:ext>
                </a:extLst>
              </a:tr>
              <a:tr h="131859">
                <a:tc>
                  <a:txBody>
                    <a:bodyPr/>
                    <a:lstStyle/>
                    <a:p>
                      <a:pPr algn="ctr" fontAlgn="b"/>
                      <a:r>
                        <a:rPr lang="en-US" sz="900" b="1" i="0" u="none" strike="noStrike">
                          <a:solidFill>
                            <a:srgbClr val="000000"/>
                          </a:solidFill>
                          <a:effectLst/>
                          <a:latin typeface="Tahoma" panose="020B0604030504040204" pitchFamily="34" charset="0"/>
                        </a:rPr>
                        <a:t>Total general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900" b="1" i="0" u="none" strike="noStrike">
                          <a:solidFill>
                            <a:srgbClr val="000000"/>
                          </a:solidFill>
                          <a:effectLst/>
                          <a:latin typeface="Tahoma" panose="020B0604030504040204" pitchFamily="34" charset="0"/>
                        </a:rPr>
                        <a:t>1,206,571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900" b="1" i="0" u="none" strike="noStrike">
                          <a:solidFill>
                            <a:srgbClr val="000000"/>
                          </a:solidFill>
                          <a:effectLst/>
                          <a:latin typeface="Tahoma" panose="020B0604030504040204" pitchFamily="34" charset="0"/>
                        </a:rPr>
                        <a:t>946,961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900" b="1" i="0" u="none" strike="noStrike">
                          <a:solidFill>
                            <a:srgbClr val="000000"/>
                          </a:solidFill>
                          <a:effectLst/>
                          <a:latin typeface="Tahoma" panose="020B0604030504040204" pitchFamily="34" charset="0"/>
                        </a:rPr>
                        <a:t>78.48%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a:solidFill>
                            <a:srgbClr val="000000"/>
                          </a:solidFill>
                          <a:effectLst/>
                          <a:latin typeface="Tahoma" panose="020B0604030504040204" pitchFamily="34" charset="0"/>
                        </a:rPr>
                        <a:t>839,356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900" b="1" i="0" u="none" strike="noStrike">
                          <a:solidFill>
                            <a:srgbClr val="FFFFFF"/>
                          </a:solidFill>
                          <a:effectLst/>
                          <a:latin typeface="Tahoma" panose="020B0604030504040204" pitchFamily="34" charset="0"/>
                        </a:rPr>
                        <a:t>69.57%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1" i="0" u="none" strike="noStrike">
                          <a:solidFill>
                            <a:srgbClr val="000000"/>
                          </a:solidFill>
                          <a:effectLst/>
                          <a:latin typeface="Tahoma" panose="020B0604030504040204" pitchFamily="34" charset="0"/>
                        </a:rPr>
                        <a:t>598,547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900" b="1" i="0" u="none" strike="noStrike">
                          <a:solidFill>
                            <a:srgbClr val="FFFFFF"/>
                          </a:solidFill>
                          <a:effectLst/>
                          <a:latin typeface="Tahoma" panose="020B0604030504040204" pitchFamily="34" charset="0"/>
                        </a:rPr>
                        <a:t>54.59%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1" i="0" u="none" strike="noStrike">
                          <a:solidFill>
                            <a:srgbClr val="000000"/>
                          </a:solidFill>
                          <a:effectLst/>
                          <a:latin typeface="Tahoma" panose="020B0604030504040204" pitchFamily="34" charset="0"/>
                        </a:rPr>
                        <a:t>168,551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900" b="1" i="0" u="none" strike="noStrike">
                          <a:solidFill>
                            <a:srgbClr val="FFFFFF"/>
                          </a:solidFill>
                          <a:effectLst/>
                          <a:latin typeface="Tahoma" panose="020B0604030504040204" pitchFamily="34" charset="0"/>
                        </a:rPr>
                        <a:t>23.03%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1" i="0" u="none" strike="noStrike">
                          <a:solidFill>
                            <a:srgbClr val="000000"/>
                          </a:solidFill>
                          <a:effectLst/>
                          <a:latin typeface="Tahoma" panose="020B0604030504040204" pitchFamily="34" charset="0"/>
                        </a:rPr>
                        <a:t>10,097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900" b="1" i="0" u="none" strike="noStrike">
                          <a:solidFill>
                            <a:srgbClr val="FFFFFF"/>
                          </a:solidFill>
                          <a:effectLst/>
                          <a:latin typeface="Tahoma" panose="020B0604030504040204" pitchFamily="34" charset="0"/>
                        </a:rPr>
                        <a:t>8.53%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245338429"/>
                  </a:ext>
                </a:extLst>
              </a:tr>
              <a:tr h="131859">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2232167019"/>
                  </a:ext>
                </a:extLst>
              </a:tr>
              <a:tr h="131859">
                <a:tc gridSpan="2">
                  <a:txBody>
                    <a:bodyPr/>
                    <a:lstStyle/>
                    <a:p>
                      <a:pPr algn="l" fontAlgn="b"/>
                      <a:r>
                        <a:rPr lang="en-US" sz="900" b="1" i="0" u="none" strike="noStrike" dirty="0">
                          <a:solidFill>
                            <a:srgbClr val="000000"/>
                          </a:solidFill>
                          <a:effectLst/>
                          <a:latin typeface="Tahoma" panose="020B0604030504040204" pitchFamily="34" charset="0"/>
                        </a:rPr>
                        <a:t>Corte</a:t>
                      </a:r>
                      <a:r>
                        <a:rPr lang="en-US" sz="900" b="0" i="0" u="none" strike="noStrike" dirty="0">
                          <a:solidFill>
                            <a:srgbClr val="000000"/>
                          </a:solidFill>
                          <a:effectLst/>
                          <a:latin typeface="Tahoma" panose="020B0604030504040204" pitchFamily="34" charset="0"/>
                        </a:rPr>
                        <a:t>: 28/08/2023   08:00 am</a:t>
                      </a: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en-US" sz="900" b="0" i="0" u="none" strike="noStrike">
                          <a:solidFill>
                            <a:srgbClr val="000000"/>
                          </a:solidFill>
                          <a:effectLst/>
                          <a:latin typeface="Tahoma" panose="020B0604030504040204" pitchFamily="34" charset="0"/>
                        </a:rPr>
                        <a:t>Menor de 70%</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Tahom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xmlns="" val="2018171911"/>
                  </a:ext>
                </a:extLst>
              </a:tr>
              <a:tr h="131859">
                <a:tc>
                  <a:txBody>
                    <a:bodyPr/>
                    <a:lstStyle/>
                    <a:p>
                      <a:pPr algn="l" fontAlgn="b"/>
                      <a:r>
                        <a:rPr lang="en-US" sz="900" b="1" i="0" u="none" strike="noStrike">
                          <a:solidFill>
                            <a:srgbClr val="000000"/>
                          </a:solidFill>
                          <a:effectLst/>
                          <a:latin typeface="Tahoma" panose="020B0604030504040204" pitchFamily="34" charset="0"/>
                        </a:rPr>
                        <a:t>Fuente: </a:t>
                      </a:r>
                      <a:r>
                        <a:rPr lang="en-US" sz="900" b="0" i="0" u="none" strike="noStrike">
                          <a:solidFill>
                            <a:srgbClr val="000000"/>
                          </a:solidFill>
                          <a:effectLst/>
                          <a:latin typeface="Tahoma" panose="020B0604030504040204" pitchFamily="34" charset="0"/>
                        </a:rPr>
                        <a:t>REUNIS</a:t>
                      </a: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en-US" sz="900" b="0" i="0" u="none" strike="noStrike">
                          <a:solidFill>
                            <a:srgbClr val="000000"/>
                          </a:solidFill>
                          <a:effectLst/>
                          <a:latin typeface="Tahoma" panose="020B0604030504040204" pitchFamily="34" charset="0"/>
                        </a:rPr>
                        <a:t>70% al 85%</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Tahom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xmlns="" val="473581655"/>
                  </a:ext>
                </a:extLst>
              </a:tr>
              <a:tr h="131859">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en-US" sz="900" b="0" i="0" u="none" strike="noStrike">
                          <a:solidFill>
                            <a:srgbClr val="000000"/>
                          </a:solidFill>
                          <a:effectLst/>
                          <a:latin typeface="Tahoma" panose="020B0604030504040204" pitchFamily="34" charset="0"/>
                        </a:rPr>
                        <a:t>85% a mas</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Tahom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xmlns="" val="2466065383"/>
                  </a:ext>
                </a:extLst>
              </a:tr>
            </a:tbl>
          </a:graphicData>
        </a:graphic>
      </p:graphicFrame>
    </p:spTree>
    <p:extLst>
      <p:ext uri="{BB962C8B-B14F-4D97-AF65-F5344CB8AC3E}">
        <p14:creationId xmlns:p14="http://schemas.microsoft.com/office/powerpoint/2010/main" val="1175618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CuadroTexto"/>
          <p:cNvSpPr txBox="1"/>
          <p:nvPr/>
        </p:nvSpPr>
        <p:spPr>
          <a:xfrm>
            <a:off x="93364" y="5297695"/>
            <a:ext cx="12005272" cy="1477328"/>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pPr algn="l"/>
            <a:r>
              <a:rPr lang="es-PE" sz="1800" dirty="0">
                <a:effectLst/>
              </a:rPr>
              <a:t>Hasta la SE 33-2023, se reportaron 12468 casos de malaria: 10500 </a:t>
            </a:r>
            <a:r>
              <a:rPr lang="es-PE" sz="1800" dirty="0">
                <a:solidFill>
                  <a:srgbClr val="FF0000"/>
                </a:solidFill>
                <a:effectLst/>
              </a:rPr>
              <a:t>(84.21%) </a:t>
            </a:r>
            <a:r>
              <a:rPr lang="es-PE" sz="1800" dirty="0">
                <a:effectLst/>
              </a:rPr>
              <a:t>Malaria P. Vivax y 1938 </a:t>
            </a:r>
            <a:r>
              <a:rPr lang="es-PE" sz="1800" dirty="0">
                <a:solidFill>
                  <a:srgbClr val="FF0000"/>
                </a:solidFill>
                <a:effectLst/>
              </a:rPr>
              <a:t>(15.54%)</a:t>
            </a:r>
            <a:r>
              <a:rPr lang="es-PE" sz="1800" dirty="0">
                <a:effectLst/>
              </a:rPr>
              <a:t> Malaria falciparum y 30 casos de Malaria Malariae </a:t>
            </a:r>
            <a:r>
              <a:rPr lang="es-PE" sz="1800" dirty="0">
                <a:solidFill>
                  <a:srgbClr val="FF0000"/>
                </a:solidFill>
                <a:effectLst/>
              </a:rPr>
              <a:t>(0.22%)</a:t>
            </a:r>
            <a:r>
              <a:rPr lang="es-PE" sz="1800" dirty="0">
                <a:effectLst/>
              </a:rPr>
              <a:t>. En el mismo periodo del 2022 se reportaron 15134 casos de malaria, 2,666 casos más que representa un 17,61% de disminución de los casos de malaria hasta la fecha. Hasta la presente semana en el 2023 no se notificaron defunciones, mientras en el 2022 hubieron 04 muertes. Los casos de malaria en esta semana la curva de casos esta en zona de ÉXITO.</a:t>
            </a:r>
            <a:endParaRPr lang="es-PE" sz="1800" dirty="0">
              <a:solidFill>
                <a:srgbClr val="FF0000"/>
              </a:solidFill>
              <a:effectLst/>
            </a:endParaRPr>
          </a:p>
        </p:txBody>
      </p:sp>
      <p:graphicFrame>
        <p:nvGraphicFramePr>
          <p:cNvPr id="4" name="1 Gráfico">
            <a:extLst>
              <a:ext uri="{FF2B5EF4-FFF2-40B4-BE49-F238E27FC236}">
                <a16:creationId xmlns:a16="http://schemas.microsoft.com/office/drawing/2014/main" xmlns="" id="{00000000-0008-0000-0100-000002000000}"/>
              </a:ext>
            </a:extLst>
          </p:cNvPr>
          <p:cNvGraphicFramePr>
            <a:graphicFrameLocks noGrp="1"/>
          </p:cNvGraphicFramePr>
          <p:nvPr>
            <p:extLst>
              <p:ext uri="{D42A27DB-BD31-4B8C-83A1-F6EECF244321}">
                <p14:modId xmlns:p14="http://schemas.microsoft.com/office/powerpoint/2010/main" val="1274365558"/>
              </p:ext>
            </p:extLst>
          </p:nvPr>
        </p:nvGraphicFramePr>
        <p:xfrm>
          <a:off x="1078378" y="236483"/>
          <a:ext cx="9215437" cy="48715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136858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xmlns=""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xmlns=""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CASOS CONFIRMADOS POR SEMANAS EPIDEMIOLÓGICAS. –  SEMANA EPIDEMIOLÓGICA: 01-33 AÑO 2023</a:t>
            </a:r>
            <a:endParaRPr lang="es-PE"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0" name="Imagen 9">
            <a:extLst>
              <a:ext uri="{FF2B5EF4-FFF2-40B4-BE49-F238E27FC236}">
                <a16:creationId xmlns:a16="http://schemas.microsoft.com/office/drawing/2014/main" xmlns="" id="{AD523CFE-D93A-48F0-81ED-9B1BE2B22F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48" y="5810806"/>
            <a:ext cx="933449" cy="933449"/>
          </a:xfrm>
          <a:prstGeom prst="rect">
            <a:avLst/>
          </a:prstGeom>
        </p:spPr>
      </p:pic>
      <p:sp>
        <p:nvSpPr>
          <p:cNvPr id="8" name="Rectángulo: esquinas redondeadas 7">
            <a:extLst>
              <a:ext uri="{FF2B5EF4-FFF2-40B4-BE49-F238E27FC236}">
                <a16:creationId xmlns:a16="http://schemas.microsoft.com/office/drawing/2014/main" xmlns="" id="{5C988B1E-E250-4982-AC5A-F9BFBB7E625D}"/>
              </a:ext>
            </a:extLst>
          </p:cNvPr>
          <p:cNvSpPr/>
          <p:nvPr/>
        </p:nvSpPr>
        <p:spPr>
          <a:xfrm>
            <a:off x="3913606" y="6150552"/>
            <a:ext cx="3833010" cy="593703"/>
          </a:xfrm>
          <a:prstGeom prst="roundRect">
            <a:avLst/>
          </a:prstGeom>
          <a:solidFill>
            <a:schemeClr val="bg1"/>
          </a:solidFill>
          <a:ln w="34925">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400" b="1" dirty="0">
                <a:latin typeface="Tahoma" panose="020B0604030504040204" pitchFamily="34" charset="0"/>
              </a:rPr>
              <a:t>TOTAL HOSPITALIZADOS: 0</a:t>
            </a:r>
            <a:endParaRPr lang="es-PE" sz="1400" dirty="0">
              <a:solidFill>
                <a:srgbClr val="FFFF00"/>
              </a:solidFill>
            </a:endParaRPr>
          </a:p>
        </p:txBody>
      </p:sp>
      <p:pic>
        <p:nvPicPr>
          <p:cNvPr id="2" name="Imagen 1">
            <a:extLst>
              <a:ext uri="{FF2B5EF4-FFF2-40B4-BE49-F238E27FC236}">
                <a16:creationId xmlns:a16="http://schemas.microsoft.com/office/drawing/2014/main" xmlns="" id="{4B0B3C5E-C01B-4A81-90E5-2F3B5491155C}"/>
              </a:ext>
            </a:extLst>
          </p:cNvPr>
          <p:cNvPicPr>
            <a:picLocks noChangeAspect="1"/>
          </p:cNvPicPr>
          <p:nvPr/>
        </p:nvPicPr>
        <p:blipFill>
          <a:blip r:embed="rId4"/>
          <a:stretch>
            <a:fillRect/>
          </a:stretch>
        </p:blipFill>
        <p:spPr>
          <a:xfrm>
            <a:off x="0" y="2194455"/>
            <a:ext cx="12192000" cy="2469089"/>
          </a:xfrm>
          <a:prstGeom prst="rect">
            <a:avLst/>
          </a:prstGeom>
        </p:spPr>
      </p:pic>
    </p:spTree>
    <p:extLst>
      <p:ext uri="{BB962C8B-B14F-4D97-AF65-F5344CB8AC3E}">
        <p14:creationId xmlns:p14="http://schemas.microsoft.com/office/powerpoint/2010/main" val="28233776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xmlns=""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xmlns=""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ÍNDICE POSITIVIDAD POR MESES. –  SEMANA EPIDEMIOLÓGICA: </a:t>
            </a:r>
          </a:p>
          <a:p>
            <a:pPr algn="ctr">
              <a:spcAft>
                <a:spcPct val="0"/>
              </a:spcAft>
              <a:defRPr/>
            </a:pPr>
            <a:r>
              <a:rPr lang="es-ES"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01-33 AÑO 2023</a:t>
            </a:r>
            <a:endParaRPr lang="es-PE"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0" name="Imagen 9">
            <a:extLst>
              <a:ext uri="{FF2B5EF4-FFF2-40B4-BE49-F238E27FC236}">
                <a16:creationId xmlns:a16="http://schemas.microsoft.com/office/drawing/2014/main" xmlns="" id="{3D61D326-D775-4C7C-BEF4-E3FAC357DC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48" y="5810806"/>
            <a:ext cx="933449" cy="933449"/>
          </a:xfrm>
          <a:prstGeom prst="rect">
            <a:avLst/>
          </a:prstGeom>
        </p:spPr>
      </p:pic>
      <p:pic>
        <p:nvPicPr>
          <p:cNvPr id="2" name="Imagen 1">
            <a:extLst>
              <a:ext uri="{FF2B5EF4-FFF2-40B4-BE49-F238E27FC236}">
                <a16:creationId xmlns:a16="http://schemas.microsoft.com/office/drawing/2014/main" xmlns="" id="{3D493AB7-2782-440F-B410-2B94B4687D25}"/>
              </a:ext>
            </a:extLst>
          </p:cNvPr>
          <p:cNvPicPr>
            <a:picLocks noChangeAspect="1"/>
          </p:cNvPicPr>
          <p:nvPr/>
        </p:nvPicPr>
        <p:blipFill>
          <a:blip r:embed="rId4"/>
          <a:stretch>
            <a:fillRect/>
          </a:stretch>
        </p:blipFill>
        <p:spPr>
          <a:xfrm>
            <a:off x="2431840" y="2002239"/>
            <a:ext cx="7606389" cy="3808567"/>
          </a:xfrm>
          <a:prstGeom prst="rect">
            <a:avLst/>
          </a:prstGeom>
        </p:spPr>
      </p:pic>
    </p:spTree>
    <p:extLst>
      <p:ext uri="{BB962C8B-B14F-4D97-AF65-F5344CB8AC3E}">
        <p14:creationId xmlns:p14="http://schemas.microsoft.com/office/powerpoint/2010/main" val="69753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xmlns=""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xmlns=""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FALLECIDOS COVID-19 - CORTE 28/08/2023</a:t>
            </a:r>
          </a:p>
        </p:txBody>
      </p:sp>
      <p:pic>
        <p:nvPicPr>
          <p:cNvPr id="10" name="Imagen 9">
            <a:extLst>
              <a:ext uri="{FF2B5EF4-FFF2-40B4-BE49-F238E27FC236}">
                <a16:creationId xmlns:a16="http://schemas.microsoft.com/office/drawing/2014/main" xmlns="" id="{3D61D326-D775-4C7C-BEF4-E3FAC357DC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48" y="5810806"/>
            <a:ext cx="933449" cy="933449"/>
          </a:xfrm>
          <a:prstGeom prst="rect">
            <a:avLst/>
          </a:prstGeom>
        </p:spPr>
      </p:pic>
      <p:sp>
        <p:nvSpPr>
          <p:cNvPr id="8" name="Rectángulo: esquinas redondeadas 7">
            <a:extLst>
              <a:ext uri="{FF2B5EF4-FFF2-40B4-BE49-F238E27FC236}">
                <a16:creationId xmlns:a16="http://schemas.microsoft.com/office/drawing/2014/main" xmlns="" id="{F7BA1CC1-1ADB-4799-ADCC-6CE86AF3C693}"/>
              </a:ext>
            </a:extLst>
          </p:cNvPr>
          <p:cNvSpPr/>
          <p:nvPr/>
        </p:nvSpPr>
        <p:spPr>
          <a:xfrm>
            <a:off x="1833282" y="2691088"/>
            <a:ext cx="8525436" cy="2571194"/>
          </a:xfrm>
          <a:prstGeom prst="roundRect">
            <a:avLst/>
          </a:prstGeom>
          <a:solidFill>
            <a:schemeClr val="bg1"/>
          </a:solidFill>
          <a:ln w="34925">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b="1" dirty="0">
                <a:solidFill>
                  <a:schemeClr val="tx1"/>
                </a:solidFill>
                <a:latin typeface="Tahoma" panose="020B0604030504040204" pitchFamily="34" charset="0"/>
                <a:ea typeface="Tahoma" panose="020B0604030504040204" pitchFamily="34" charset="0"/>
                <a:cs typeface="Tahoma" panose="020B0604030504040204" pitchFamily="34" charset="0"/>
              </a:rPr>
              <a:t>RESUMEN DE FALLECIDOS POR COVID 19 REPORTADOS EN LA REGIÓN LORETO:</a:t>
            </a:r>
          </a:p>
          <a:p>
            <a:pPr algn="ctr"/>
            <a:endPar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2020: 2,438 defunciones.</a:t>
            </a: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2021: 1,178 defunciones.</a:t>
            </a: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2022: 40 defunciones.</a:t>
            </a: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2023: 0 defunciones.</a:t>
            </a:r>
          </a:p>
          <a:p>
            <a:endPar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	Total: </a:t>
            </a: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3,656</a:t>
            </a: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 defunciones</a:t>
            </a:r>
            <a:endParaRPr lang="es-PE" sz="1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ángulo: esquinas redondeadas 8">
            <a:extLst>
              <a:ext uri="{FF2B5EF4-FFF2-40B4-BE49-F238E27FC236}">
                <a16:creationId xmlns:a16="http://schemas.microsoft.com/office/drawing/2014/main" xmlns="" id="{1C6A36B9-4033-4339-8999-A833CB460DF5}"/>
              </a:ext>
            </a:extLst>
          </p:cNvPr>
          <p:cNvSpPr/>
          <p:nvPr/>
        </p:nvSpPr>
        <p:spPr>
          <a:xfrm>
            <a:off x="4179495" y="1710966"/>
            <a:ext cx="3833010" cy="593703"/>
          </a:xfrm>
          <a:prstGeom prst="roundRect">
            <a:avLst/>
          </a:prstGeom>
          <a:solidFill>
            <a:schemeClr val="bg1"/>
          </a:solidFill>
          <a:ln w="34925">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400" b="1" dirty="0">
                <a:solidFill>
                  <a:schemeClr val="tx1"/>
                </a:solidFill>
                <a:latin typeface="Tahoma" panose="020B0604030504040204" pitchFamily="34" charset="0"/>
              </a:rPr>
              <a:t>TOTAL 2020-2021-2022-2023  : </a:t>
            </a:r>
            <a:r>
              <a:rPr lang="es-ES" sz="1400" b="1" dirty="0">
                <a:solidFill>
                  <a:srgbClr val="FF0000"/>
                </a:solidFill>
                <a:latin typeface="Tahoma" panose="020B0604030504040204" pitchFamily="34" charset="0"/>
              </a:rPr>
              <a:t>3,656</a:t>
            </a:r>
            <a:endParaRPr lang="es-PE" sz="1400" dirty="0">
              <a:solidFill>
                <a:srgbClr val="FF0000"/>
              </a:solidFill>
            </a:endParaRPr>
          </a:p>
        </p:txBody>
      </p:sp>
    </p:spTree>
    <p:extLst>
      <p:ext uri="{BB962C8B-B14F-4D97-AF65-F5344CB8AC3E}">
        <p14:creationId xmlns:p14="http://schemas.microsoft.com/office/powerpoint/2010/main" val="25105130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xmlns="" id="{B436F617-7227-4F6B-BA23-B5D35C3BE593}"/>
              </a:ext>
            </a:extLst>
          </p:cNvPr>
          <p:cNvSpPr/>
          <p:nvPr/>
        </p:nvSpPr>
        <p:spPr>
          <a:xfrm>
            <a:off x="9489873" y="232818"/>
            <a:ext cx="2334505" cy="85685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31" name="Rectángulo 30">
            <a:extLst>
              <a:ext uri="{FF2B5EF4-FFF2-40B4-BE49-F238E27FC236}">
                <a16:creationId xmlns:a16="http://schemas.microsoft.com/office/drawing/2014/main" xmlns="" id="{EE5FB10D-4742-4B4F-90CF-360DACEFC8C3}"/>
              </a:ext>
            </a:extLst>
          </p:cNvPr>
          <p:cNvSpPr/>
          <p:nvPr/>
        </p:nvSpPr>
        <p:spPr>
          <a:xfrm>
            <a:off x="2174493" y="2464513"/>
            <a:ext cx="8686624" cy="17840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11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GRACIAS…</a:t>
            </a:r>
          </a:p>
        </p:txBody>
      </p:sp>
      <p:sp>
        <p:nvSpPr>
          <p:cNvPr id="32" name="object 35">
            <a:extLst>
              <a:ext uri="{FF2B5EF4-FFF2-40B4-BE49-F238E27FC236}">
                <a16:creationId xmlns:a16="http://schemas.microsoft.com/office/drawing/2014/main" xmlns="" id="{1E7D3452-054C-4A23-9EE8-1CD3721E3CFA}"/>
              </a:ext>
            </a:extLst>
          </p:cNvPr>
          <p:cNvSpPr txBox="1"/>
          <p:nvPr/>
        </p:nvSpPr>
        <p:spPr>
          <a:xfrm>
            <a:off x="3504124" y="4505550"/>
            <a:ext cx="5183752" cy="446276"/>
          </a:xfrm>
          <a:prstGeom prst="rect">
            <a:avLst/>
          </a:prstGeom>
        </p:spPr>
        <p:txBody>
          <a:bodyPr vert="horz" wrap="square" lIns="0" tIns="60960" rIns="0" bIns="0" rtlCol="0">
            <a:spAutoFit/>
          </a:bodyPr>
          <a:lstStyle/>
          <a:p>
            <a:pPr marL="3420745" marR="5080" indent="-3408679" algn="ctr">
              <a:lnSpc>
                <a:spcPts val="3020"/>
              </a:lnSpc>
              <a:spcBef>
                <a:spcPts val="480"/>
              </a:spcBef>
            </a:pPr>
            <a:r>
              <a:rPr lang="es-PE"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ahoma"/>
                <a:cs typeface="Tahoma"/>
              </a:rPr>
              <a:t>GERESA LORETO</a:t>
            </a:r>
            <a:endParaRPr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ahoma"/>
              <a:cs typeface="Tahoma"/>
            </a:endParaRPr>
          </a:p>
        </p:txBody>
      </p:sp>
      <p:pic>
        <p:nvPicPr>
          <p:cNvPr id="33" name="Imagen 32">
            <a:extLst>
              <a:ext uri="{FF2B5EF4-FFF2-40B4-BE49-F238E27FC236}">
                <a16:creationId xmlns:a16="http://schemas.microsoft.com/office/drawing/2014/main" xmlns="" id="{92352F6E-C30C-4A03-A555-A8772D021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26" y="2154001"/>
            <a:ext cx="2360514" cy="2360514"/>
          </a:xfrm>
          <a:prstGeom prst="rect">
            <a:avLst/>
          </a:prstGeom>
        </p:spPr>
      </p:pic>
    </p:spTree>
    <p:extLst>
      <p:ext uri="{BB962C8B-B14F-4D97-AF65-F5344CB8AC3E}">
        <p14:creationId xmlns:p14="http://schemas.microsoft.com/office/powerpoint/2010/main" val="2794238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522514"/>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por distritos, Región Loreto S.E. 01-33-2023 </a:t>
            </a:r>
          </a:p>
        </p:txBody>
      </p:sp>
      <p:sp>
        <p:nvSpPr>
          <p:cNvPr id="9" name="1 CuadroTexto"/>
          <p:cNvSpPr txBox="1"/>
          <p:nvPr/>
        </p:nvSpPr>
        <p:spPr>
          <a:xfrm>
            <a:off x="9380482" y="723705"/>
            <a:ext cx="2748455" cy="5078313"/>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800" dirty="0">
                <a:effectLst/>
              </a:rPr>
              <a:t>Hasta la SE 33-2023, 44 distritos reportaron 12466 Casos de malaria (Malaria P. Vivax, Malaria P. Falciparum y Malaria P. Malariae), de ellos 10 distritos concentran el </a:t>
            </a:r>
            <a:r>
              <a:rPr lang="es-PE" sz="1800" dirty="0">
                <a:solidFill>
                  <a:srgbClr val="FF0000"/>
                </a:solidFill>
                <a:effectLst/>
              </a:rPr>
              <a:t>80.51%</a:t>
            </a:r>
            <a:r>
              <a:rPr lang="es-PE" sz="1800" dirty="0">
                <a:effectLst/>
              </a:rPr>
              <a:t> de los casos. Entre los 4 principales distritos que reportan aproximadamente el 50% de casos de malaria en la Región, se encuentran: Pastaza (15.07%), Andoas (15.02%), </a:t>
            </a:r>
            <a:r>
              <a:rPr lang="es-PE" sz="1800" dirty="0" err="1">
                <a:effectLst/>
              </a:rPr>
              <a:t>Urarinas</a:t>
            </a:r>
            <a:r>
              <a:rPr lang="es-PE" sz="1800" dirty="0">
                <a:effectLst/>
              </a:rPr>
              <a:t> (9.65%) y Trompeteros (9.36%), de las provincias de Datem del Marañón y Loreto.</a:t>
            </a:r>
            <a:endParaRPr lang="es-PE" sz="1800" dirty="0">
              <a:solidFill>
                <a:srgbClr val="FF0000"/>
              </a:solidFill>
              <a:effectLst/>
            </a:endParaRPr>
          </a:p>
        </p:txBody>
      </p:sp>
      <p:sp>
        <p:nvSpPr>
          <p:cNvPr id="6" name="CuadroTexto 5">
            <a:extLst>
              <a:ext uri="{FF2B5EF4-FFF2-40B4-BE49-F238E27FC236}">
                <a16:creationId xmlns:a16="http://schemas.microsoft.com/office/drawing/2014/main" xmlns="" id="{670C40A0-640B-4A92-8C9A-1A7A3036478E}"/>
              </a:ext>
            </a:extLst>
          </p:cNvPr>
          <p:cNvSpPr txBox="1"/>
          <p:nvPr/>
        </p:nvSpPr>
        <p:spPr>
          <a:xfrm>
            <a:off x="7147513" y="6596390"/>
            <a:ext cx="5044487" cy="261610"/>
          </a:xfrm>
          <a:prstGeom prst="rect">
            <a:avLst/>
          </a:prstGeom>
          <a:solidFill>
            <a:schemeClr val="bg1"/>
          </a:solidFill>
        </p:spPr>
        <p:txBody>
          <a:bodyPr wrap="square" rtlCol="0">
            <a:spAutoFit/>
          </a:bodyPr>
          <a:lstStyle/>
          <a:p>
            <a:r>
              <a:rPr lang="es-MX" sz="1100" dirty="0"/>
              <a:t>Fuente: Base de datos del Noti Web de la Dirección de Epidemiología- GERESA Loreto</a:t>
            </a:r>
          </a:p>
        </p:txBody>
      </p:sp>
      <p:pic>
        <p:nvPicPr>
          <p:cNvPr id="4" name="Imagen 3"/>
          <p:cNvPicPr>
            <a:picLocks noChangeAspect="1"/>
          </p:cNvPicPr>
          <p:nvPr/>
        </p:nvPicPr>
        <p:blipFill>
          <a:blip r:embed="rId2"/>
          <a:stretch>
            <a:fillRect/>
          </a:stretch>
        </p:blipFill>
        <p:spPr>
          <a:xfrm>
            <a:off x="135814" y="541774"/>
            <a:ext cx="9244668" cy="6054616"/>
          </a:xfrm>
          <a:prstGeom prst="rect">
            <a:avLst/>
          </a:prstGeom>
        </p:spPr>
      </p:pic>
    </p:spTree>
    <p:extLst>
      <p:ext uri="{BB962C8B-B14F-4D97-AF65-F5344CB8AC3E}">
        <p14:creationId xmlns:p14="http://schemas.microsoft.com/office/powerpoint/2010/main" val="2349310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18472"/>
            <a:ext cx="12192000" cy="724528"/>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Estratificación del Riesgo de Malaria según Índice Parasitario Anual –IPA x 1000 hab. Región Loreto,  Año 2023. S.E. 01-33</a:t>
            </a:r>
          </a:p>
        </p:txBody>
      </p:sp>
      <p:sp>
        <p:nvSpPr>
          <p:cNvPr id="7" name="1 CuadroTexto"/>
          <p:cNvSpPr txBox="1"/>
          <p:nvPr/>
        </p:nvSpPr>
        <p:spPr>
          <a:xfrm>
            <a:off x="9397497" y="2283892"/>
            <a:ext cx="2698412" cy="3693319"/>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800" dirty="0">
                <a:effectLst/>
              </a:rPr>
              <a:t>Según el nivel de  riesgo para Malaria se tiene:</a:t>
            </a:r>
          </a:p>
          <a:p>
            <a:endParaRPr lang="es-PE" sz="1800" dirty="0">
              <a:effectLst/>
            </a:endParaRPr>
          </a:p>
          <a:p>
            <a:pPr marL="285750" indent="-285750">
              <a:buFont typeface="Arial" panose="020B0604020202020204" pitchFamily="34" charset="0"/>
              <a:buChar char="•"/>
            </a:pPr>
            <a:r>
              <a:rPr lang="es-PE" sz="1800" dirty="0">
                <a:effectLst/>
              </a:rPr>
              <a:t>Muy Alto Riesgo: 7 distritos</a:t>
            </a:r>
          </a:p>
          <a:p>
            <a:pPr marL="285750" indent="-285750">
              <a:buFont typeface="Arial" panose="020B0604020202020204" pitchFamily="34" charset="0"/>
              <a:buChar char="•"/>
            </a:pPr>
            <a:r>
              <a:rPr lang="es-PE" sz="1800" dirty="0">
                <a:effectLst/>
              </a:rPr>
              <a:t>Alto Riesgo: 12 distritos</a:t>
            </a:r>
          </a:p>
          <a:p>
            <a:pPr marL="285750" indent="-285750">
              <a:buFont typeface="Arial" panose="020B0604020202020204" pitchFamily="34" charset="0"/>
              <a:buChar char="•"/>
            </a:pPr>
            <a:r>
              <a:rPr lang="es-PE" sz="1800" dirty="0">
                <a:effectLst/>
              </a:rPr>
              <a:t>Mediano Riesgo: 11 distritos.</a:t>
            </a:r>
          </a:p>
          <a:p>
            <a:pPr marL="285750" indent="-285750">
              <a:buFont typeface="Arial" panose="020B0604020202020204" pitchFamily="34" charset="0"/>
              <a:buChar char="•"/>
            </a:pPr>
            <a:r>
              <a:rPr lang="es-PE" sz="1800" dirty="0">
                <a:effectLst/>
              </a:rPr>
              <a:t>Bajo Riesgo: 14 distritos</a:t>
            </a:r>
          </a:p>
          <a:p>
            <a:pPr marL="285750" indent="-285750">
              <a:buFont typeface="Arial" panose="020B0604020202020204" pitchFamily="34" charset="0"/>
              <a:buChar char="•"/>
            </a:pPr>
            <a:r>
              <a:rPr lang="es-ES" sz="1800" dirty="0">
                <a:effectLst/>
              </a:rPr>
              <a:t>S</a:t>
            </a:r>
            <a:r>
              <a:rPr lang="es-PE" sz="1800" dirty="0">
                <a:effectLst/>
              </a:rPr>
              <a:t>in riesgo de malaria: 09 distritos.</a:t>
            </a:r>
          </a:p>
        </p:txBody>
      </p:sp>
      <p:pic>
        <p:nvPicPr>
          <p:cNvPr id="3" name="Imagen 2"/>
          <p:cNvPicPr>
            <a:picLocks noChangeAspect="1"/>
          </p:cNvPicPr>
          <p:nvPr/>
        </p:nvPicPr>
        <p:blipFill>
          <a:blip r:embed="rId3"/>
          <a:stretch>
            <a:fillRect/>
          </a:stretch>
        </p:blipFill>
        <p:spPr>
          <a:xfrm>
            <a:off x="0" y="706055"/>
            <a:ext cx="4288220" cy="5978524"/>
          </a:xfrm>
          <a:prstGeom prst="rect">
            <a:avLst/>
          </a:prstGeom>
        </p:spPr>
      </p:pic>
      <p:pic>
        <p:nvPicPr>
          <p:cNvPr id="6" name="Imagen 5"/>
          <p:cNvPicPr>
            <a:picLocks noChangeAspect="1"/>
          </p:cNvPicPr>
          <p:nvPr/>
        </p:nvPicPr>
        <p:blipFill>
          <a:blip r:embed="rId4"/>
          <a:stretch>
            <a:fillRect/>
          </a:stretch>
        </p:blipFill>
        <p:spPr>
          <a:xfrm>
            <a:off x="4288220" y="706054"/>
            <a:ext cx="5145701" cy="5978524"/>
          </a:xfrm>
          <a:prstGeom prst="rect">
            <a:avLst/>
          </a:prstGeom>
        </p:spPr>
      </p:pic>
    </p:spTree>
    <p:extLst>
      <p:ext uri="{BB962C8B-B14F-4D97-AF65-F5344CB8AC3E}">
        <p14:creationId xmlns:p14="http://schemas.microsoft.com/office/powerpoint/2010/main" val="3364227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Rectángulo"/>
          <p:cNvSpPr/>
          <p:nvPr/>
        </p:nvSpPr>
        <p:spPr>
          <a:xfrm>
            <a:off x="0" y="84864"/>
            <a:ext cx="12192000" cy="58997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Malaria Vivax por distritos, Región Loreto, S.E. 1-33 -2023 </a:t>
            </a:r>
          </a:p>
        </p:txBody>
      </p:sp>
      <p:sp>
        <p:nvSpPr>
          <p:cNvPr id="5" name="CuadroTexto 4">
            <a:extLst>
              <a:ext uri="{FF2B5EF4-FFF2-40B4-BE49-F238E27FC236}">
                <a16:creationId xmlns:a16="http://schemas.microsoft.com/office/drawing/2014/main" xmlns="" id="{E93141F9-6077-4790-AB27-B970C7D7AE47}"/>
              </a:ext>
            </a:extLst>
          </p:cNvPr>
          <p:cNvSpPr txBox="1"/>
          <p:nvPr/>
        </p:nvSpPr>
        <p:spPr>
          <a:xfrm>
            <a:off x="802057" y="6653784"/>
            <a:ext cx="3341833" cy="200055"/>
          </a:xfrm>
          <a:prstGeom prst="rect">
            <a:avLst/>
          </a:prstGeom>
          <a:noFill/>
        </p:spPr>
        <p:txBody>
          <a:bodyPr wrap="square" rtlCol="0">
            <a:spAutoFit/>
          </a:bodyPr>
          <a:lstStyle/>
          <a:p>
            <a:r>
              <a:rPr lang="es-MX" sz="700" dirty="0"/>
              <a:t>Fuente: Base de datos del Noti Web de la Dirección de Epidemiología- GERESA Loreto</a:t>
            </a:r>
          </a:p>
        </p:txBody>
      </p:sp>
      <p:sp>
        <p:nvSpPr>
          <p:cNvPr id="9" name="CuadroTexto 8">
            <a:extLst>
              <a:ext uri="{FF2B5EF4-FFF2-40B4-BE49-F238E27FC236}">
                <a16:creationId xmlns:a16="http://schemas.microsoft.com/office/drawing/2014/main" xmlns="" id="{B1CC3F07-99CF-4209-A3AD-CABC391A536F}"/>
              </a:ext>
            </a:extLst>
          </p:cNvPr>
          <p:cNvSpPr txBox="1"/>
          <p:nvPr/>
        </p:nvSpPr>
        <p:spPr>
          <a:xfrm>
            <a:off x="313853" y="5453455"/>
            <a:ext cx="4400259" cy="1200329"/>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MX" sz="1200" b="1" dirty="0">
                <a:latin typeface="Arial" panose="020B0604020202020204" pitchFamily="34" charset="0"/>
                <a:cs typeface="Arial" panose="020B0604020202020204" pitchFamily="34" charset="0"/>
              </a:rPr>
              <a:t>Según el mapa de riesgo (T.I.A) de malaria P. Vivax, tenemos 06 distritos en muy alto riesgo: Andoas,  Trompeteros, Urarinas, Tigre, Yavarí y Yaquerana. 11 distritos acumulan el 80.32%  de los casos de malaria en la región de Loreto. 10 distritos no reportan casos de malaria por </a:t>
            </a:r>
            <a:r>
              <a:rPr lang="es-MX" sz="1200" b="1" i="1" dirty="0">
                <a:latin typeface="Arial" panose="020B0604020202020204" pitchFamily="34" charset="0"/>
                <a:cs typeface="Arial" panose="020B0604020202020204" pitchFamily="34" charset="0"/>
              </a:rPr>
              <a:t>P. vivax</a:t>
            </a:r>
            <a:r>
              <a:rPr lang="es-MX" sz="1200" b="1" dirty="0">
                <a:latin typeface="Arial" panose="020B0604020202020204" pitchFamily="34" charset="0"/>
                <a:cs typeface="Arial" panose="020B0604020202020204" pitchFamily="34" charset="0"/>
              </a:rPr>
              <a:t> en las ultimas 12 semanas.</a:t>
            </a:r>
          </a:p>
        </p:txBody>
      </p:sp>
      <p:pic>
        <p:nvPicPr>
          <p:cNvPr id="3" name="Imagen 2"/>
          <p:cNvPicPr>
            <a:picLocks noChangeAspect="1"/>
          </p:cNvPicPr>
          <p:nvPr/>
        </p:nvPicPr>
        <p:blipFill>
          <a:blip r:embed="rId2"/>
          <a:stretch>
            <a:fillRect/>
          </a:stretch>
        </p:blipFill>
        <p:spPr>
          <a:xfrm>
            <a:off x="128116" y="800100"/>
            <a:ext cx="4286722" cy="4453300"/>
          </a:xfrm>
          <a:prstGeom prst="rect">
            <a:avLst/>
          </a:prstGeom>
        </p:spPr>
      </p:pic>
      <p:pic>
        <p:nvPicPr>
          <p:cNvPr id="4" name="Imagen 3"/>
          <p:cNvPicPr>
            <a:picLocks noChangeAspect="1"/>
          </p:cNvPicPr>
          <p:nvPr/>
        </p:nvPicPr>
        <p:blipFill>
          <a:blip r:embed="rId3"/>
          <a:stretch>
            <a:fillRect/>
          </a:stretch>
        </p:blipFill>
        <p:spPr>
          <a:xfrm>
            <a:off x="4714112" y="800100"/>
            <a:ext cx="7244526" cy="585368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609128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Rectángulo"/>
          <p:cNvSpPr/>
          <p:nvPr/>
        </p:nvSpPr>
        <p:spPr>
          <a:xfrm>
            <a:off x="0" y="49679"/>
            <a:ext cx="12095331" cy="739114"/>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Malaria Falciparum por distritos, Región Loreto, </a:t>
            </a:r>
          </a:p>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1- 33 - 2023 </a:t>
            </a:r>
          </a:p>
        </p:txBody>
      </p:sp>
      <p:sp>
        <p:nvSpPr>
          <p:cNvPr id="5" name="CuadroTexto 4">
            <a:extLst>
              <a:ext uri="{FF2B5EF4-FFF2-40B4-BE49-F238E27FC236}">
                <a16:creationId xmlns:a16="http://schemas.microsoft.com/office/drawing/2014/main" xmlns="" id="{8CE9D228-5BDC-419C-AC27-D503450F6C98}"/>
              </a:ext>
            </a:extLst>
          </p:cNvPr>
          <p:cNvSpPr txBox="1"/>
          <p:nvPr/>
        </p:nvSpPr>
        <p:spPr>
          <a:xfrm>
            <a:off x="46289" y="5640113"/>
            <a:ext cx="12099421" cy="830997"/>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600" b="1" dirty="0"/>
              <a:t>24 distritos reportan casos de malaria falciparum hasta la SE 33-2023, según el mapa de riesgo el </a:t>
            </a:r>
            <a:r>
              <a:rPr lang="es-ES" sz="1600" b="1" dirty="0">
                <a:solidFill>
                  <a:srgbClr val="FF0000"/>
                </a:solidFill>
              </a:rPr>
              <a:t>distrito de Pastaza </a:t>
            </a:r>
            <a:r>
              <a:rPr lang="es-ES" sz="1600" b="1" dirty="0"/>
              <a:t>está considerado como de muy alto riesgo, el </a:t>
            </a:r>
            <a:r>
              <a:rPr lang="es-ES" sz="1600" b="1" dirty="0">
                <a:solidFill>
                  <a:srgbClr val="FF0000"/>
                </a:solidFill>
              </a:rPr>
              <a:t>87.36% </a:t>
            </a:r>
            <a:r>
              <a:rPr lang="es-ES" sz="1600" b="1" dirty="0"/>
              <a:t>de casos de falciparum se concentran en 5 distritos: Pastaza, Andoas, Trompeteros, Yavari y Urarinas. En la misma semana epidemiológica con respecto al 2022 se observa una disminución del 33.74% (925 casos) de </a:t>
            </a:r>
            <a:r>
              <a:rPr lang="es-ES" sz="1600" b="1" i="1" dirty="0"/>
              <a:t>P. falciparum.</a:t>
            </a:r>
            <a:endParaRPr lang="es-PE" sz="1600" b="1" dirty="0"/>
          </a:p>
        </p:txBody>
      </p:sp>
      <p:sp>
        <p:nvSpPr>
          <p:cNvPr id="7" name="CuadroTexto 6">
            <a:extLst>
              <a:ext uri="{FF2B5EF4-FFF2-40B4-BE49-F238E27FC236}">
                <a16:creationId xmlns:a16="http://schemas.microsoft.com/office/drawing/2014/main" xmlns="" id="{1AC92216-FA3F-479E-A679-8325132B3F2C}"/>
              </a:ext>
            </a:extLst>
          </p:cNvPr>
          <p:cNvSpPr txBox="1"/>
          <p:nvPr/>
        </p:nvSpPr>
        <p:spPr>
          <a:xfrm>
            <a:off x="46289" y="6525542"/>
            <a:ext cx="4236000" cy="230832"/>
          </a:xfrm>
          <a:prstGeom prst="rect">
            <a:avLst/>
          </a:prstGeom>
          <a:noFill/>
        </p:spPr>
        <p:txBody>
          <a:bodyPr wrap="square" rtlCol="0">
            <a:spAutoFit/>
          </a:bodyPr>
          <a:lstStyle/>
          <a:p>
            <a:r>
              <a:rPr lang="es-MX" sz="900" dirty="0"/>
              <a:t>Fuente: Base de datos del Noti Web de la Dirección de Epidemiología- GERESA Loreto</a:t>
            </a:r>
          </a:p>
        </p:txBody>
      </p:sp>
      <p:pic>
        <p:nvPicPr>
          <p:cNvPr id="2" name="Imagen 1"/>
          <p:cNvPicPr>
            <a:picLocks noChangeAspect="1"/>
          </p:cNvPicPr>
          <p:nvPr/>
        </p:nvPicPr>
        <p:blipFill>
          <a:blip r:embed="rId2"/>
          <a:stretch>
            <a:fillRect/>
          </a:stretch>
        </p:blipFill>
        <p:spPr>
          <a:xfrm>
            <a:off x="171450" y="922403"/>
            <a:ext cx="3585111" cy="4584100"/>
          </a:xfrm>
          <a:prstGeom prst="rect">
            <a:avLst/>
          </a:prstGeom>
        </p:spPr>
      </p:pic>
      <p:pic>
        <p:nvPicPr>
          <p:cNvPr id="3" name="Imagen 2"/>
          <p:cNvPicPr>
            <a:picLocks noChangeAspect="1"/>
          </p:cNvPicPr>
          <p:nvPr/>
        </p:nvPicPr>
        <p:blipFill>
          <a:blip r:embed="rId3"/>
          <a:stretch>
            <a:fillRect/>
          </a:stretch>
        </p:blipFill>
        <p:spPr>
          <a:xfrm>
            <a:off x="3756561" y="843225"/>
            <a:ext cx="8230652" cy="4688300"/>
          </a:xfrm>
          <a:prstGeom prst="rect">
            <a:avLst/>
          </a:prstGeom>
        </p:spPr>
      </p:pic>
    </p:spTree>
    <p:extLst>
      <p:ext uri="{BB962C8B-B14F-4D97-AF65-F5344CB8AC3E}">
        <p14:creationId xmlns:p14="http://schemas.microsoft.com/office/powerpoint/2010/main" val="354871492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713</TotalTime>
  <Words>5153</Words>
  <Application>Microsoft Office PowerPoint</Application>
  <PresentationFormat>Personalizado</PresentationFormat>
  <Paragraphs>2226</Paragraphs>
  <Slides>53</Slides>
  <Notes>10</Notes>
  <HiddenSlides>0</HiddenSlides>
  <MMClips>0</MMClips>
  <ScaleCrop>false</ScaleCrop>
  <HeadingPairs>
    <vt:vector size="4" baseType="variant">
      <vt:variant>
        <vt:lpstr>Tema</vt:lpstr>
      </vt:variant>
      <vt:variant>
        <vt:i4>1</vt:i4>
      </vt:variant>
      <vt:variant>
        <vt:lpstr>Títulos de diapositiva</vt:lpstr>
      </vt:variant>
      <vt:variant>
        <vt:i4>53</vt:i4>
      </vt:variant>
    </vt:vector>
  </HeadingPairs>
  <TitlesOfParts>
    <vt:vector size="54" baseType="lpstr">
      <vt:lpstr>Tema de Office</vt:lpstr>
      <vt:lpstr>Presentación de PowerPoint</vt:lpstr>
      <vt:lpstr>Presentación de PowerPoint</vt:lpstr>
      <vt:lpstr>Presentación de PowerPoint</vt:lpstr>
      <vt:lpstr>MALARIA</vt:lpstr>
      <vt:lpstr>Presentación de PowerPoint</vt:lpstr>
      <vt:lpstr>Presentación de PowerPoint</vt:lpstr>
      <vt:lpstr>Presentación de PowerPoint</vt:lpstr>
      <vt:lpstr>Presentación de PowerPoint</vt:lpstr>
      <vt:lpstr>Presentación de PowerPoint</vt:lpstr>
      <vt:lpstr>Presentación de PowerPoint</vt:lpstr>
      <vt:lpstr>DENGUE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LEPTOSPIROSIS</vt:lpstr>
      <vt:lpstr>Presentación de PowerPoint</vt:lpstr>
      <vt:lpstr>Presentación de PowerPoint</vt:lpstr>
      <vt:lpstr>Presentación de PowerPoint</vt:lpstr>
      <vt:lpstr>OFIDISMO</vt:lpstr>
      <vt:lpstr>Presentación de PowerPoint</vt:lpstr>
      <vt:lpstr>TUBERCULOSIS</vt:lpstr>
      <vt:lpstr>Presentación de PowerPoint</vt:lpstr>
      <vt:lpstr>Presentación de PowerPoint</vt:lpstr>
      <vt:lpstr>Presentación de PowerPoint</vt:lpstr>
      <vt:lpstr>Presentación de PowerPoint</vt:lpstr>
      <vt:lpstr>Presentación de PowerPoint</vt:lpstr>
      <vt:lpstr>Presentación de PowerPoint</vt:lpstr>
      <vt:lpstr>IRAS</vt:lpstr>
      <vt:lpstr>Presentación de PowerPoint</vt:lpstr>
      <vt:lpstr>Presentación de PowerPoint</vt:lpstr>
      <vt:lpstr>Presentación de PowerPoint</vt:lpstr>
      <vt:lpstr>EDAS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CPC11</dc:creator>
  <cp:lastModifiedBy>CPC03</cp:lastModifiedBy>
  <cp:revision>61</cp:revision>
  <dcterms:created xsi:type="dcterms:W3CDTF">2023-08-23T21:06:38Z</dcterms:created>
  <dcterms:modified xsi:type="dcterms:W3CDTF">2023-08-29T14:44:43Z</dcterms:modified>
</cp:coreProperties>
</file>